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62"/>
  </p:notesMasterIdLst>
  <p:handoutMasterIdLst>
    <p:handoutMasterId r:id="rId63"/>
  </p:handoutMasterIdLst>
  <p:sldIdLst>
    <p:sldId id="282" r:id="rId3"/>
    <p:sldId id="319" r:id="rId4"/>
    <p:sldId id="257" r:id="rId5"/>
    <p:sldId id="315" r:id="rId6"/>
    <p:sldId id="258" r:id="rId7"/>
    <p:sldId id="260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7" r:id="rId16"/>
    <p:sldId id="275" r:id="rId17"/>
    <p:sldId id="331" r:id="rId18"/>
    <p:sldId id="285" r:id="rId19"/>
    <p:sldId id="286" r:id="rId20"/>
    <p:sldId id="264" r:id="rId21"/>
    <p:sldId id="356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288" r:id="rId37"/>
    <p:sldId id="289" r:id="rId38"/>
    <p:sldId id="358" r:id="rId39"/>
    <p:sldId id="359" r:id="rId40"/>
    <p:sldId id="360" r:id="rId41"/>
    <p:sldId id="361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306" r:id="rId50"/>
    <p:sldId id="309" r:id="rId51"/>
    <p:sldId id="310" r:id="rId52"/>
    <p:sldId id="297" r:id="rId53"/>
    <p:sldId id="298" r:id="rId54"/>
    <p:sldId id="299" r:id="rId55"/>
    <p:sldId id="330" r:id="rId56"/>
    <p:sldId id="300" r:id="rId57"/>
    <p:sldId id="301" r:id="rId58"/>
    <p:sldId id="311" r:id="rId59"/>
    <p:sldId id="312" r:id="rId60"/>
    <p:sldId id="313" r:id="rId6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  <a:srgbClr val="3399FF"/>
    <a:srgbClr val="CCEC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030" autoAdjust="0"/>
    <p:restoredTop sz="94627" autoAdjust="0"/>
  </p:normalViewPr>
  <p:slideViewPr>
    <p:cSldViewPr>
      <p:cViewPr varScale="1">
        <p:scale>
          <a:sx n="65" d="100"/>
          <a:sy n="65" d="100"/>
        </p:scale>
        <p:origin x="1036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357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54C904FA-D54B-43F7-9CF4-A8CCA3E4FC3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9861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0" y="4862513"/>
            <a:ext cx="5676900" cy="460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Textmasterformate durch Klicken bearbeiten</a:t>
            </a:r>
          </a:p>
          <a:p>
            <a:pPr lvl="1"/>
            <a:r>
              <a:rPr lang="en-US" altLang="en-US" noProof="0" smtClean="0"/>
              <a:t>Zweite Ebene</a:t>
            </a:r>
          </a:p>
          <a:p>
            <a:pPr lvl="2"/>
            <a:r>
              <a:rPr lang="en-US" altLang="en-US" noProof="0" smtClean="0"/>
              <a:t>Dritte Ebene</a:t>
            </a:r>
          </a:p>
          <a:p>
            <a:pPr lvl="3"/>
            <a:r>
              <a:rPr lang="en-US" altLang="en-US" noProof="0" smtClean="0"/>
              <a:t>Vierte Ebene</a:t>
            </a:r>
          </a:p>
          <a:p>
            <a:pPr lvl="4"/>
            <a:r>
              <a:rPr lang="en-US" altLang="en-US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6" tIns="49518" rIns="99036" bIns="49518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B0020A12-2711-4066-AFF9-EB6FA76E31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5883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2D2BEB6-BD1F-47C2-8F08-A4B1D1DD25BF}" type="slidenum">
              <a:rPr lang="en-US" altLang="en-US" sz="1300"/>
              <a:pPr eaLnBrk="1" hangingPunct="1"/>
              <a:t>1</a:t>
            </a:fld>
            <a:endParaRPr lang="en-US" altLang="en-US" sz="13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9E6199-B1CB-42A0-92D2-76AF402E0E86}" type="slidenum">
              <a:rPr lang="en-US" altLang="en-US" sz="1300"/>
              <a:pPr eaLnBrk="1" hangingPunct="1"/>
              <a:t>10</a:t>
            </a:fld>
            <a:endParaRPr lang="en-US" altLang="en-US" sz="13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760413"/>
            <a:ext cx="5180012" cy="3884612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899025"/>
            <a:ext cx="5218112" cy="4560888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There are various common methods for inducing bidirectional synaptic plasticity.</a:t>
            </a:r>
          </a:p>
          <a:p>
            <a:pPr eaLnBrk="1" hangingPunct="1"/>
            <a:r>
              <a:rPr lang="en-US" altLang="en-US" smtClean="0"/>
              <a:t>The most traditional one is by using extracellular stimulation at different frequencies. High frequency produces LTP whereas low frequency may produce LTD. </a:t>
            </a:r>
          </a:p>
          <a:p>
            <a:pPr eaLnBrk="1" hangingPunct="1"/>
            <a:r>
              <a:rPr lang="en-US" altLang="en-US" smtClean="0"/>
              <a:t>Another protocol is often called paring. Here the postsynaptic cell is voltage clamped to a certain postsynaptic voltage and at the same time a low frequency presynaptic stimuli is delivered. For small depolarization to ~-50 mv LTD is induced and depolarization to –10 produces LTP.</a:t>
            </a:r>
          </a:p>
          <a:p>
            <a:pPr eaLnBrk="1" hangingPunct="1"/>
            <a:r>
              <a:rPr lang="en-US" altLang="en-US" smtClean="0"/>
              <a:t>A third recently popular protocol is spike time dependent plasticity STDP – here a presynaptic stimuli is delivered either closely before of after a postsynaptic AP. Typically if the pre comes before the post LTP is induced and if post comes before pre LTD is produced.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551DC3D-5459-44F7-AF11-187370B89B49}" type="slidenum">
              <a:rPr lang="en-US" altLang="en-US" sz="1300"/>
              <a:pPr eaLnBrk="1" hangingPunct="1"/>
              <a:t>11</a:t>
            </a:fld>
            <a:endParaRPr lang="en-US" altLang="en-US" sz="13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E0F5D02-E78B-4464-8FC8-1E51E4402CE7}" type="slidenum">
              <a:rPr lang="en-US" altLang="en-US" sz="1300"/>
              <a:pPr eaLnBrk="1" hangingPunct="1"/>
              <a:t>12</a:t>
            </a:fld>
            <a:endParaRPr lang="en-US" altLang="en-US" sz="13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35D98C1-6E90-4E21-8ABE-85AA99D4461C}" type="slidenum">
              <a:rPr lang="en-US" altLang="en-US" sz="1300"/>
              <a:pPr eaLnBrk="1" hangingPunct="1"/>
              <a:t>13</a:t>
            </a:fld>
            <a:endParaRPr lang="en-US" altLang="en-US" sz="13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293E49D-D1DC-4133-BDC4-437AA1F56C48}" type="slidenum">
              <a:rPr lang="en-US" altLang="en-US" sz="1300"/>
              <a:pPr eaLnBrk="1" hangingPunct="1"/>
              <a:t>15</a:t>
            </a:fld>
            <a:endParaRPr lang="en-US" altLang="en-US" sz="13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5337"/>
          </a:xfrm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A2841A1-0FFE-430E-9714-C10507C98763}" type="slidenum">
              <a:rPr lang="en-US" altLang="en-US" sz="1300"/>
              <a:pPr eaLnBrk="1" hangingPunct="1"/>
              <a:t>16</a:t>
            </a:fld>
            <a:endParaRPr lang="en-US" altLang="en-US" sz="1300"/>
          </a:p>
        </p:txBody>
      </p:sp>
      <p:sp>
        <p:nvSpPr>
          <p:cNvPr id="78851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804863" indent="-309563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2382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7335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2288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549DEABF-DF74-4B7A-8466-711DD0032629}" type="slidenum">
              <a:rPr lang="en-US" altLang="en-US" sz="1300">
                <a:latin typeface="Calibri" pitchFamily="34" charset="0"/>
                <a:cs typeface="Arial" charset="0"/>
              </a:rPr>
              <a:pPr algn="r" eaLnBrk="1" hangingPunct="1"/>
              <a:t>16</a:t>
            </a:fld>
            <a:endParaRPr lang="en-US" altLang="en-US" sz="1300">
              <a:latin typeface="Calibri" pitchFamily="34" charset="0"/>
              <a:cs typeface="Arial" charset="0"/>
            </a:endParaRPr>
          </a:p>
        </p:txBody>
      </p:sp>
      <p:sp>
        <p:nvSpPr>
          <p:cNvPr id="788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760413"/>
            <a:ext cx="5180012" cy="3884612"/>
          </a:xfrm>
          <a:ln/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899025"/>
            <a:ext cx="5218112" cy="4560888"/>
          </a:xfrm>
          <a:noFill/>
        </p:spPr>
        <p:txBody>
          <a:bodyPr lIns="99048" tIns="49524" rIns="99048" bIns="49524"/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3860CC4-E25D-4438-BAE5-DB91778B0CBC}" type="slidenum">
              <a:rPr lang="en-US" altLang="en-US" sz="1300"/>
              <a:pPr eaLnBrk="1" hangingPunct="1"/>
              <a:t>17</a:t>
            </a:fld>
            <a:endParaRPr lang="en-US" altLang="en-US" sz="13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5337"/>
          </a:xfrm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EEB8824-F29D-41DD-97FB-F4E3D96E1710}" type="slidenum">
              <a:rPr lang="en-US" altLang="en-US" sz="1300"/>
              <a:pPr eaLnBrk="1" hangingPunct="1"/>
              <a:t>18</a:t>
            </a:fld>
            <a:endParaRPr lang="en-US" altLang="en-US" sz="13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ACDC612-00A4-40E1-8567-37EEDF8F37D2}" type="slidenum">
              <a:rPr lang="en-US" altLang="en-US" sz="1300"/>
              <a:pPr eaLnBrk="1" hangingPunct="1"/>
              <a:t>19</a:t>
            </a:fld>
            <a:endParaRPr lang="en-US" altLang="en-US" sz="13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1pPr>
            <a:lvl2pPr marL="742877" indent="-285722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2pPr>
            <a:lvl3pPr marL="1142888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3pPr>
            <a:lvl4pPr marL="1600043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4pPr>
            <a:lvl5pPr marL="2057198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5pPr>
            <a:lvl6pPr marL="2514353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6pPr>
            <a:lvl7pPr marL="2971509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7pPr>
            <a:lvl8pPr marL="3428664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8pPr>
            <a:lvl9pPr marL="3885819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B0E5D99-44A3-43A6-865C-80821C4C02D5}" type="slidenum">
              <a:rPr lang="en-US" altLang="en-US" sz="1300"/>
              <a:pPr eaLnBrk="1" hangingPunct="1"/>
              <a:t>21</a:t>
            </a:fld>
            <a:endParaRPr lang="en-US" altLang="en-US" sz="13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5EFACEA-F2A2-4E9F-A6BD-8A086416021A}" type="slidenum">
              <a:rPr lang="en-US" altLang="en-US" sz="1300"/>
              <a:pPr eaLnBrk="1" hangingPunct="1"/>
              <a:t>2</a:t>
            </a:fld>
            <a:endParaRPr lang="en-US" altLang="en-US" sz="13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5337"/>
          </a:xfrm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1pPr>
            <a:lvl2pPr marL="742877" indent="-285722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2pPr>
            <a:lvl3pPr marL="1142888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3pPr>
            <a:lvl4pPr marL="1600043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4pPr>
            <a:lvl5pPr marL="2057198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5pPr>
            <a:lvl6pPr marL="2514353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6pPr>
            <a:lvl7pPr marL="2971509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7pPr>
            <a:lvl8pPr marL="3428664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8pPr>
            <a:lvl9pPr marL="3885819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981BF23-1664-4DAE-B5EF-C95B178E7BD4}" type="slidenum">
              <a:rPr lang="en-US" altLang="en-US" sz="1300"/>
              <a:pPr eaLnBrk="1" hangingPunct="1"/>
              <a:t>22</a:t>
            </a:fld>
            <a:endParaRPr lang="en-US" altLang="en-US" sz="13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1pPr>
            <a:lvl2pPr marL="742877" indent="-285722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2pPr>
            <a:lvl3pPr marL="1142888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3pPr>
            <a:lvl4pPr marL="1600043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4pPr>
            <a:lvl5pPr marL="2057198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5pPr>
            <a:lvl6pPr marL="2514353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6pPr>
            <a:lvl7pPr marL="2971509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7pPr>
            <a:lvl8pPr marL="3428664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8pPr>
            <a:lvl9pPr marL="3885819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29FC987-8AAD-40D5-B753-B1504502A907}" type="slidenum">
              <a:rPr lang="en-US" altLang="en-US" sz="1300"/>
              <a:pPr eaLnBrk="1" hangingPunct="1"/>
              <a:t>24</a:t>
            </a:fld>
            <a:endParaRPr lang="en-US" altLang="en-US" sz="13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1pPr>
            <a:lvl2pPr marL="742877" indent="-285722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2pPr>
            <a:lvl3pPr marL="1142888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3pPr>
            <a:lvl4pPr marL="1600043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4pPr>
            <a:lvl5pPr marL="2057198" indent="-228578" defTabSz="990503" eaLnBrk="0" hangingPunct="0">
              <a:defRPr sz="1900">
                <a:solidFill>
                  <a:schemeClr val="tx1"/>
                </a:solidFill>
                <a:latin typeface="Arial" charset="0"/>
              </a:defRPr>
            </a:lvl5pPr>
            <a:lvl6pPr marL="2514353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6pPr>
            <a:lvl7pPr marL="2971509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7pPr>
            <a:lvl8pPr marL="3428664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8pPr>
            <a:lvl9pPr marL="3885819" indent="-228578" defTabSz="99050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3997283-B7B9-4D6F-BB25-D6213A6AB1BB}" type="slidenum">
              <a:rPr lang="en-US" altLang="en-US" sz="1300"/>
              <a:pPr eaLnBrk="1" hangingPunct="1"/>
              <a:t>25</a:t>
            </a:fld>
            <a:endParaRPr lang="en-US" altLang="en-US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57D8B5A-6DF0-470C-B8B9-10D650518FE5}" type="slidenum">
              <a:rPr lang="en-US" altLang="en-US" sz="1300"/>
              <a:pPr eaLnBrk="1" hangingPunct="1"/>
              <a:t>35</a:t>
            </a:fld>
            <a:endParaRPr lang="en-US" altLang="en-US" sz="13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3006C6C-48B4-4279-8446-7EF4C24658F6}" type="slidenum">
              <a:rPr lang="en-US" altLang="en-US" sz="1300"/>
              <a:pPr eaLnBrk="1" hangingPunct="1"/>
              <a:t>36</a:t>
            </a:fld>
            <a:endParaRPr lang="en-US" altLang="en-US" sz="13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CA88FB-A8D2-4ADE-B536-FBEAFB7ADF76}" type="slidenum">
              <a:rPr lang="en-US" altLang="en-US" sz="1300"/>
              <a:pPr eaLnBrk="1" hangingPunct="1"/>
              <a:t>37</a:t>
            </a:fld>
            <a:endParaRPr lang="en-US" altLang="en-US" sz="1300"/>
          </a:p>
        </p:txBody>
      </p:sp>
      <p:sp>
        <p:nvSpPr>
          <p:cNvPr id="89091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804863" indent="-309563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2382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7335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2288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3B6DC843-35A9-45E8-8615-92827FB07A90}" type="slidenum">
              <a:rPr lang="en-US" altLang="en-US" sz="1300">
                <a:latin typeface="Calibri" pitchFamily="34" charset="0"/>
                <a:cs typeface="Arial" charset="0"/>
              </a:rPr>
              <a:pPr algn="r" eaLnBrk="1" hangingPunct="1"/>
              <a:t>37</a:t>
            </a:fld>
            <a:endParaRPr lang="en-US" altLang="en-US" sz="1300">
              <a:latin typeface="Calibri" pitchFamily="34" charset="0"/>
              <a:cs typeface="Arial" charset="0"/>
            </a:endParaRPr>
          </a:p>
        </p:txBody>
      </p:sp>
      <p:sp>
        <p:nvSpPr>
          <p:cNvPr id="890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</p:spPr>
        <p:txBody>
          <a:bodyPr lIns="99048" tIns="49524" rIns="99048" bIns="49524"/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B610FE3-87D6-46C9-B858-DABB55CFDCE4}" type="slidenum">
              <a:rPr lang="en-US" altLang="en-US" sz="1300"/>
              <a:pPr eaLnBrk="1" hangingPunct="1"/>
              <a:t>38</a:t>
            </a:fld>
            <a:endParaRPr lang="en-US" altLang="en-US" sz="1300"/>
          </a:p>
        </p:txBody>
      </p:sp>
      <p:sp>
        <p:nvSpPr>
          <p:cNvPr id="90115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804863" indent="-309563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2382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7335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2288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F209BDBF-2BBD-4499-B7BC-92100ADBA5B3}" type="slidenum">
              <a:rPr lang="en-US" altLang="en-US" sz="1300">
                <a:latin typeface="Calibri" pitchFamily="34" charset="0"/>
                <a:cs typeface="Arial" charset="0"/>
              </a:rPr>
              <a:pPr algn="r" eaLnBrk="1" hangingPunct="1"/>
              <a:t>38</a:t>
            </a:fld>
            <a:endParaRPr lang="en-US" altLang="en-US" sz="1300">
              <a:latin typeface="Calibri" pitchFamily="34" charset="0"/>
              <a:cs typeface="Arial" charset="0"/>
            </a:endParaRPr>
          </a:p>
        </p:txBody>
      </p:sp>
      <p:sp>
        <p:nvSpPr>
          <p:cNvPr id="901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</p:spPr>
        <p:txBody>
          <a:bodyPr lIns="99048" tIns="49524" rIns="99048" bIns="49524"/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6FCE859-CFA6-45E7-8784-3D799C132FE1}" type="slidenum">
              <a:rPr lang="en-US" altLang="en-US" sz="1300"/>
              <a:pPr eaLnBrk="1" hangingPunct="1"/>
              <a:t>39</a:t>
            </a:fld>
            <a:endParaRPr lang="en-US" altLang="en-US" sz="1300"/>
          </a:p>
        </p:txBody>
      </p:sp>
      <p:sp>
        <p:nvSpPr>
          <p:cNvPr id="91139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804863" indent="-309563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2382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7335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228850" indent="-2476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6860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31432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6004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4057650" indent="-24765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86FFFCE4-30D1-433E-88EC-E7323D3B5146}" type="slidenum">
              <a:rPr lang="en-US" altLang="en-US" sz="1300">
                <a:latin typeface="Calibri" pitchFamily="34" charset="0"/>
                <a:cs typeface="Arial" charset="0"/>
              </a:rPr>
              <a:pPr algn="r" eaLnBrk="1" hangingPunct="1"/>
              <a:t>39</a:t>
            </a:fld>
            <a:endParaRPr lang="en-US" altLang="en-US" sz="1300">
              <a:latin typeface="Calibri" pitchFamily="34" charset="0"/>
              <a:cs typeface="Arial" charset="0"/>
            </a:endParaRPr>
          </a:p>
        </p:txBody>
      </p:sp>
      <p:sp>
        <p:nvSpPr>
          <p:cNvPr id="911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11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</p:spPr>
        <p:txBody>
          <a:bodyPr lIns="99048" tIns="49524" rIns="99048" bIns="49524"/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50D726-B985-4FEF-A3FB-5B290991D7F1}" type="slidenum">
              <a:rPr lang="en-US" altLang="en-US" sz="1300"/>
              <a:pPr eaLnBrk="1" hangingPunct="1"/>
              <a:t>41</a:t>
            </a:fld>
            <a:endParaRPr lang="en-US" altLang="en-US" sz="13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C0C62E-A402-4D51-BF0E-069D2176A0A9}" type="slidenum">
              <a:rPr lang="en-US" altLang="en-US" sz="1300"/>
              <a:pPr eaLnBrk="1" hangingPunct="1"/>
              <a:t>42</a:t>
            </a:fld>
            <a:endParaRPr lang="en-US" altLang="en-US" sz="13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14FB997-9C1E-42D6-A65E-F4B5FFA4E4B9}" type="slidenum">
              <a:rPr lang="en-US" altLang="en-US" sz="1300"/>
              <a:pPr eaLnBrk="1" hangingPunct="1"/>
              <a:t>3</a:t>
            </a:fld>
            <a:endParaRPr lang="en-US" altLang="en-US" sz="13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5CD0F3-637B-43AE-8CF5-A03CDE271C8E}" type="slidenum">
              <a:rPr lang="en-US" altLang="en-US" sz="1300"/>
              <a:pPr eaLnBrk="1" hangingPunct="1"/>
              <a:t>43</a:t>
            </a:fld>
            <a:endParaRPr lang="en-US" altLang="en-US" sz="13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0296BD7-3281-4258-A88D-95AC68A2A7E5}" type="slidenum">
              <a:rPr lang="en-US" altLang="en-US" sz="1300"/>
              <a:pPr eaLnBrk="1" hangingPunct="1"/>
              <a:t>44</a:t>
            </a:fld>
            <a:endParaRPr lang="en-US" altLang="en-US" sz="13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93E0DD-6F38-48A9-B310-E0AFB8F1B452}" type="slidenum">
              <a:rPr lang="en-US" altLang="en-US" sz="1300"/>
              <a:pPr eaLnBrk="1" hangingPunct="1"/>
              <a:t>45</a:t>
            </a:fld>
            <a:endParaRPr lang="en-US" altLang="en-US" sz="13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28F8093-F6FB-41EB-B306-9C3BCCB2EA57}" type="slidenum">
              <a:rPr lang="en-US" altLang="en-US" sz="1300"/>
              <a:pPr eaLnBrk="1" hangingPunct="1"/>
              <a:t>46</a:t>
            </a:fld>
            <a:endParaRPr lang="en-US" altLang="en-US" sz="13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8B9E618-BAAD-4DF4-819D-D050A18C4076}" type="slidenum">
              <a:rPr lang="en-US" altLang="en-US" sz="1300"/>
              <a:pPr eaLnBrk="1" hangingPunct="1"/>
              <a:t>47</a:t>
            </a:fld>
            <a:endParaRPr lang="en-US" altLang="en-US" sz="13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8CDAB3-D56E-4A8C-997A-B4BA0816E625}" type="slidenum">
              <a:rPr lang="en-US" altLang="en-US" sz="1300"/>
              <a:pPr eaLnBrk="1" hangingPunct="1"/>
              <a:t>48</a:t>
            </a:fld>
            <a:endParaRPr lang="en-US" altLang="en-US" sz="13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760413"/>
            <a:ext cx="5181600" cy="38862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899025"/>
            <a:ext cx="5218112" cy="4560888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I have chosen to use the visual cortex as a model system. It is a good system since there is a lot of experimental data about the VC plasticity and because it is easy to directly control the inputs to the visual cortex.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Now Describe visual pathway </a:t>
            </a:r>
          </a:p>
          <a:p>
            <a:pPr eaLnBrk="1" hangingPunct="1"/>
            <a:r>
              <a:rPr lang="en-US" altLang="en-US" smtClean="0"/>
              <a:t>Stress monocular LGN with no orientation selectivity + radially symmetric.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A49EAE-EABA-4FE2-A528-54DBBBAC9E47}" type="slidenum">
              <a:rPr lang="en-US" altLang="en-US" sz="1300"/>
              <a:pPr eaLnBrk="1" hangingPunct="1"/>
              <a:t>49</a:t>
            </a:fld>
            <a:endParaRPr lang="en-US" altLang="en-US" sz="13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760413"/>
            <a:ext cx="5181600" cy="38862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899025"/>
            <a:ext cx="5218112" cy="4560888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Cells in visual cortex show varying degrees of ocular dominance. Cells can be classified by their degree of ocular dominance.</a:t>
            </a:r>
          </a:p>
          <a:p>
            <a:pPr eaLnBrk="1" hangingPunct="1"/>
            <a:r>
              <a:rPr lang="en-US" altLang="en-US" smtClean="0"/>
              <a:t>Point to OD and explain. If an animal is monocularly deprived by lid suture it alters the OD histogram – as seen in first slide etc.</a:t>
            </a:r>
          </a:p>
          <a:p>
            <a:pPr eaLnBrk="1" hangingPunct="1"/>
            <a:r>
              <a:rPr lang="en-US" altLang="en-US" smtClean="0"/>
              <a:t>Show OD histogram.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FA2AD5-B4B7-49BD-BD35-EB70D5EE962B}" type="slidenum">
              <a:rPr lang="en-US" altLang="en-US" sz="1300"/>
              <a:pPr eaLnBrk="1" hangingPunct="1"/>
              <a:t>50</a:t>
            </a:fld>
            <a:endParaRPr lang="en-US" altLang="en-US" sz="13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1408426-4BE5-40A8-BBDF-BC0D33BA4475}" type="slidenum">
              <a:rPr lang="en-US" altLang="en-US" sz="1300"/>
              <a:pPr eaLnBrk="1" hangingPunct="1"/>
              <a:t>51</a:t>
            </a:fld>
            <a:endParaRPr lang="en-US" altLang="en-US" sz="13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E2C27B-DBDB-41D8-8577-B4DF14B74A2A}" type="slidenum">
              <a:rPr lang="en-US" altLang="en-US" sz="1300"/>
              <a:pPr eaLnBrk="1" hangingPunct="1"/>
              <a:t>52</a:t>
            </a:fld>
            <a:endParaRPr lang="en-US" altLang="en-US" sz="13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81A8143-4214-4FAF-A509-5F668C49406F}" type="slidenum">
              <a:rPr lang="en-US" altLang="en-US" sz="1300"/>
              <a:pPr eaLnBrk="1" hangingPunct="1"/>
              <a:t>4</a:t>
            </a:fld>
            <a:endParaRPr lang="en-US" altLang="en-US" sz="13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B0A6B40-67D9-4B18-8398-8FED34E39AFA}" type="slidenum">
              <a:rPr lang="en-US" altLang="en-US" sz="1300"/>
              <a:pPr eaLnBrk="1" hangingPunct="1"/>
              <a:t>53</a:t>
            </a:fld>
            <a:endParaRPr lang="en-US" altLang="en-US" sz="13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8A32A77-5636-4EC3-AD00-D5893A56469F}" type="slidenum">
              <a:rPr lang="en-US" altLang="en-US" sz="1300"/>
              <a:pPr eaLnBrk="1" hangingPunct="1"/>
              <a:t>54</a:t>
            </a:fld>
            <a:endParaRPr lang="en-US" altLang="en-US" sz="13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4BA3629-8760-481C-BCEC-5B0465FF74FE}" type="slidenum">
              <a:rPr lang="en-US" altLang="en-US" sz="1300"/>
              <a:pPr eaLnBrk="1" hangingPunct="1"/>
              <a:t>55</a:t>
            </a:fld>
            <a:endParaRPr lang="en-US" altLang="en-US" sz="13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4E89638-1863-4BFB-8693-602F03CE45EF}" type="slidenum">
              <a:rPr lang="en-US" altLang="en-US" sz="1300"/>
              <a:pPr eaLnBrk="1" hangingPunct="1"/>
              <a:t>56</a:t>
            </a:fld>
            <a:endParaRPr lang="en-US" altLang="en-US" sz="13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78207B-838B-4F53-8A61-B1FF6A336A33}" type="slidenum">
              <a:rPr lang="en-US" altLang="en-US" sz="1300"/>
              <a:pPr eaLnBrk="1" hangingPunct="1"/>
              <a:t>57</a:t>
            </a:fld>
            <a:endParaRPr lang="en-US" altLang="en-US" sz="13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E4E64B2-8385-40CB-BB61-DA6E4BD4FB99}" type="slidenum">
              <a:rPr lang="en-US" altLang="en-US" sz="1300"/>
              <a:pPr eaLnBrk="1" hangingPunct="1"/>
              <a:t>58</a:t>
            </a:fld>
            <a:endParaRPr lang="en-US" altLang="en-US" sz="13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32919D-BA44-4113-9172-702D6D27EA0A}" type="slidenum">
              <a:rPr lang="en-US" altLang="en-US" sz="1300"/>
              <a:pPr eaLnBrk="1" hangingPunct="1"/>
              <a:t>59</a:t>
            </a:fld>
            <a:endParaRPr lang="en-US" altLang="en-US" sz="13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3ECC7B-704D-468D-8CFA-5BA44D3038B2}" type="slidenum">
              <a:rPr lang="en-US" altLang="en-US" sz="1300"/>
              <a:pPr eaLnBrk="1" hangingPunct="1"/>
              <a:t>5</a:t>
            </a:fld>
            <a:endParaRPr lang="en-US" altLang="en-US" sz="13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F1BB20F-3BB1-443B-AE81-92B5DE378B53}" type="slidenum">
              <a:rPr lang="en-US" altLang="en-US" sz="1300"/>
              <a:pPr eaLnBrk="1" hangingPunct="1"/>
              <a:t>6</a:t>
            </a:fld>
            <a:endParaRPr lang="en-US" altLang="en-US" sz="13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787810E-051F-4D0A-857F-CE1B139EEF5C}" type="slidenum">
              <a:rPr lang="en-US" altLang="en-US" sz="1300"/>
              <a:pPr eaLnBrk="1" hangingPunct="1"/>
              <a:t>7</a:t>
            </a:fld>
            <a:endParaRPr lang="en-US" altLang="en-US" sz="13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1FF85A-5287-4D88-AE58-E0EAA0DB8F69}" type="slidenum">
              <a:rPr lang="en-US" altLang="en-US" sz="1300"/>
              <a:pPr eaLnBrk="1" hangingPunct="1"/>
              <a:t>8</a:t>
            </a:fld>
            <a:endParaRPr lang="en-US" altLang="en-US" sz="13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90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16A1ADD-718A-4FC6-B67F-6453661EC64C}" type="slidenum">
              <a:rPr lang="en-US" altLang="en-US" sz="1300"/>
              <a:pPr eaLnBrk="1" hangingPunct="1"/>
              <a:t>9</a:t>
            </a:fld>
            <a:endParaRPr lang="en-US" altLang="en-US" sz="13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760413"/>
            <a:ext cx="5180012" cy="3884612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899025"/>
            <a:ext cx="5218112" cy="4560888"/>
          </a:xfrm>
          <a:noFill/>
        </p:spPr>
        <p:txBody>
          <a:bodyPr/>
          <a:lstStyle/>
          <a:p>
            <a:pPr eaLnBrk="1" hangingPunct="1"/>
            <a:r>
              <a:rPr lang="en-US" altLang="en-US" dirty="0" smtClean="0"/>
              <a:t>There are various common methods for inducing bidirectional synaptic plasticity.</a:t>
            </a:r>
          </a:p>
          <a:p>
            <a:pPr eaLnBrk="1" hangingPunct="1"/>
            <a:r>
              <a:rPr lang="en-US" altLang="en-US" dirty="0" smtClean="0"/>
              <a:t>The most traditional one is by using extracellular stimulation at different frequencies. High frequency produces LTP whereas low frequency may produce LTD. </a:t>
            </a:r>
          </a:p>
          <a:p>
            <a:pPr eaLnBrk="1" hangingPunct="1"/>
            <a:r>
              <a:rPr lang="en-US" altLang="en-US" dirty="0" smtClean="0"/>
              <a:t>Another protocol is often called paring. Here the postsynaptic cell is voltage clamped to a certain postsynaptic voltage and at the same time a low frequency presynaptic stimuli is delivered. For small depolarization to ~-50 mv LTD is induced and depolarization to –10 produces LTP.</a:t>
            </a:r>
          </a:p>
          <a:p>
            <a:pPr eaLnBrk="1" hangingPunct="1"/>
            <a:r>
              <a:rPr lang="en-US" altLang="en-US" dirty="0" smtClean="0"/>
              <a:t>A third recently popular protocol is spike time dependent plasticity STDP – here a presynaptic stimuli is delivered either closely before of after a postsynaptic AP. Typically if the pre comes before the post LTP is induced and if post comes before pre LTD is produced.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3358B-9133-42AB-827C-EAAA195857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9563D-8C0C-45D4-8348-F1B1E71E98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29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D3CB9-6640-4C8C-ADEA-C7FA4186C7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3981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E87D2-3F53-4B7D-8066-36B980E6F9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9046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2B380-1CB7-4155-A9AF-2D87A801BA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2018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DE36E-9623-4BD9-AFCC-2019C255E8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0691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209E2-4F56-49F7-A1D9-001CB8FEA9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5394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071956-60FE-4CD4-A512-F453A4037F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218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297A8-B296-4022-865C-62270FE806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797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D55A2-44E8-4B29-B9AF-11DCA2583E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4880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40B8D-F77F-4BB6-AE2E-75F21EAE7B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94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F3CDB-585C-4417-86A5-A609BF1C81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4800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72B3D-8A76-4A43-9D3D-5574FF6F49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739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83208-BCE9-4176-BF51-E78FAE3E9A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890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2556DB-1F67-4F54-A188-0DE57C6A99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48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63989-0B43-459F-88D6-58ECAFDE7C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0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947B4-6DE5-4AAF-A183-D61B13545E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67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3C50C-D127-445E-A4E4-4C60776CF4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490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061AC-D8F6-461B-BA0A-E047F421A0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4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C9A8F-2D0C-46D8-846A-DC895C8A66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496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1A520A-9F7E-403C-A32A-3AFB05A179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55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64E40-C909-415E-927D-C191D83F47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43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Textmasterformate durch Klicken bearbeiten</a:t>
            </a:r>
          </a:p>
          <a:p>
            <a:pPr lvl="1"/>
            <a:r>
              <a:rPr lang="en-US" altLang="en-US" smtClean="0"/>
              <a:t>Zweite Ebene</a:t>
            </a:r>
          </a:p>
          <a:p>
            <a:pPr lvl="2"/>
            <a:r>
              <a:rPr lang="en-US" altLang="en-US" smtClean="0"/>
              <a:t>Dritte Ebene</a:t>
            </a:r>
          </a:p>
          <a:p>
            <a:pPr lvl="3"/>
            <a:r>
              <a:rPr lang="en-US" altLang="en-US" smtClean="0"/>
              <a:t>Vierte Ebene</a:t>
            </a:r>
          </a:p>
          <a:p>
            <a:pPr lvl="4"/>
            <a:r>
              <a:rPr lang="en-US" altLang="en-US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22EA728B-0EAB-49A8-BFE8-21884F1386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>
                <a:latin typeface="+mn-lt"/>
              </a:defRPr>
            </a:lvl1pPr>
          </a:lstStyle>
          <a:p>
            <a:pPr>
              <a:defRPr/>
            </a:pPr>
            <a:fld id="{C874361C-D158-4057-AAF8-E1761E4D57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wmf"/><Relationship Id="rId11" Type="http://schemas.openxmlformats.org/officeDocument/2006/relationships/image" Target="../media/image58.wmf"/><Relationship Id="rId5" Type="http://schemas.openxmlformats.org/officeDocument/2006/relationships/image" Target="../media/image52.wmf"/><Relationship Id="rId10" Type="http://schemas.openxmlformats.org/officeDocument/2006/relationships/image" Target="../media/image57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image" Target="../media/image72.emf"/><Relationship Id="rId4" Type="http://schemas.openxmlformats.org/officeDocument/2006/relationships/oleObject" Target="../embeddings/oleObject7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0" y="625475"/>
          <a:ext cx="9144000" cy="625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CorelDRAW" r:id="rId4" imgW="9752760" imgH="7187760" progId="CorelDRAW.Graphic.12">
                  <p:embed/>
                </p:oleObj>
              </mc:Choice>
              <mc:Fallback>
                <p:oleObj name="CorelDRAW" r:id="rId4" imgW="9752760" imgH="7187760" progId="CorelDRAW.Graphic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25475"/>
                        <a:ext cx="9144000" cy="625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124075" y="92075"/>
            <a:ext cx="5472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400" b="1">
                <a:solidFill>
                  <a:schemeClr val="accent2"/>
                </a:solidFill>
              </a:rPr>
              <a:t>Overview over different methods</a:t>
            </a: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 rot="-1692762">
            <a:off x="2971800" y="2667000"/>
            <a:ext cx="2057400" cy="8382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b="1"/>
              <a:t>You are here !</a:t>
            </a:r>
            <a:endParaRPr lang="en-US" altLang="en-US" b="1"/>
          </a:p>
        </p:txBody>
      </p:sp>
      <p:sp>
        <p:nvSpPr>
          <p:cNvPr id="3077" name="Line 7"/>
          <p:cNvSpPr>
            <a:spLocks noChangeShapeType="1"/>
          </p:cNvSpPr>
          <p:nvPr/>
        </p:nvSpPr>
        <p:spPr bwMode="auto">
          <a:xfrm flipV="1">
            <a:off x="4953000" y="1905000"/>
            <a:ext cx="914400" cy="533400"/>
          </a:xfrm>
          <a:prstGeom prst="line">
            <a:avLst/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>
            <a:grpSpLocks/>
          </p:cNvGrpSpPr>
          <p:nvPr/>
        </p:nvGrpSpPr>
        <p:grpSpPr bwMode="auto">
          <a:xfrm>
            <a:off x="304800" y="990600"/>
            <a:ext cx="8153400" cy="5486400"/>
            <a:chOff x="2105" y="96"/>
            <a:chExt cx="2695" cy="2985"/>
          </a:xfrm>
        </p:grpSpPr>
        <p:pic>
          <p:nvPicPr>
            <p:cNvPr id="12292" name="Picture 3" descr="NEUR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00" b="35207"/>
            <a:stretch>
              <a:fillRect/>
            </a:stretch>
          </p:blipFill>
          <p:spPr bwMode="auto">
            <a:xfrm>
              <a:off x="2105" y="96"/>
              <a:ext cx="2695" cy="298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93" name="Text Box 4"/>
            <p:cNvSpPr txBox="1">
              <a:spLocks noChangeArrowheads="1"/>
            </p:cNvSpPr>
            <p:nvPr/>
          </p:nvSpPr>
          <p:spPr bwMode="auto">
            <a:xfrm>
              <a:off x="2112" y="2784"/>
              <a:ext cx="701" cy="26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400" b="1">
                  <a:solidFill>
                    <a:schemeClr val="accent1"/>
                  </a:solidFill>
                  <a:latin typeface="Times New Roman" pitchFamily="18" charset="0"/>
                  <a:cs typeface="Arial" charset="0"/>
                </a:rPr>
                <a:t>Feldman, 2000</a:t>
              </a:r>
            </a:p>
          </p:txBody>
        </p:sp>
      </p:grpSp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746125" y="293688"/>
            <a:ext cx="50593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>
                <a:cs typeface="Arial" charset="0"/>
              </a:rPr>
              <a:t>Depolarization based induction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5"/>
            <a:ext cx="9144000" cy="613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17563"/>
            <a:ext cx="7315200" cy="600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1404938" y="130175"/>
            <a:ext cx="6672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800" b="1"/>
              <a:t>LTP will lead to new synaptic contacts</a:t>
            </a:r>
            <a:endParaRPr lang="en-US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6525"/>
            <a:ext cx="8763000" cy="66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3"/>
          <p:cNvSpPr txBox="1">
            <a:spLocks noChangeArrowheads="1"/>
          </p:cNvSpPr>
          <p:nvPr/>
        </p:nvSpPr>
        <p:spPr bwMode="auto">
          <a:xfrm>
            <a:off x="228600" y="381000"/>
            <a:ext cx="1968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Synaptic Plasticity: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Dudek and Bear, 1993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685800"/>
            <a:ext cx="55626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792663" y="2271713"/>
            <a:ext cx="617537" cy="64770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265988" y="1284288"/>
            <a:ext cx="200025" cy="14716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48200" y="2667000"/>
            <a:ext cx="2057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70C0"/>
                </a:solidFill>
                <a:latin typeface="Calibri" pitchFamily="34" charset="0"/>
                <a:cs typeface="Arial" charset="0"/>
              </a:rPr>
              <a:t>LTD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70C0"/>
                </a:solidFill>
                <a:latin typeface="Calibri" pitchFamily="34" charset="0"/>
                <a:cs typeface="Arial" charset="0"/>
              </a:rPr>
              <a:t>(Long-Term Depression)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443788" y="1824038"/>
            <a:ext cx="1166812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LTP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(Long-Term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Potentiation)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84638"/>
            <a:ext cx="36385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676400" y="5230813"/>
            <a:ext cx="525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70C0"/>
                </a:solidFill>
                <a:latin typeface="Calibri" pitchFamily="34" charset="0"/>
                <a:cs typeface="Arial" charset="0"/>
              </a:rPr>
              <a:t>LTD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124200" y="4851400"/>
            <a:ext cx="503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LTP</a:t>
            </a:r>
          </a:p>
        </p:txBody>
      </p:sp>
      <p:pic>
        <p:nvPicPr>
          <p:cNvPr id="16395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098925"/>
            <a:ext cx="4876800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6" name="TextBox 16"/>
          <p:cNvSpPr txBox="1">
            <a:spLocks noChangeArrowheads="1"/>
          </p:cNvSpPr>
          <p:nvPr/>
        </p:nvSpPr>
        <p:spPr bwMode="auto">
          <a:xfrm>
            <a:off x="7432675" y="3251200"/>
            <a:ext cx="579438" cy="261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b="1">
                <a:latin typeface="Calibri" pitchFamily="34" charset="0"/>
                <a:cs typeface="Arial" charset="0"/>
              </a:rPr>
              <a:t>100 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23850" y="401638"/>
            <a:ext cx="60483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3200"/>
              <a:t>Conventional LTP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2124075" y="5157788"/>
            <a:ext cx="5184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b="1"/>
              <a:t>Symmetrical Weight-change curve</a:t>
            </a:r>
            <a:endParaRPr lang="en-GB" altLang="en-US" sz="1600"/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1258888" y="2527300"/>
            <a:ext cx="2011362" cy="1017588"/>
            <a:chOff x="96" y="1392"/>
            <a:chExt cx="1267" cy="641"/>
          </a:xfrm>
        </p:grpSpPr>
        <p:sp>
          <p:nvSpPr>
            <p:cNvPr id="17431" name="Text Box 5"/>
            <p:cNvSpPr txBox="1">
              <a:spLocks noChangeAspect="1" noChangeArrowheads="1"/>
            </p:cNvSpPr>
            <p:nvPr/>
          </p:nvSpPr>
          <p:spPr bwMode="auto">
            <a:xfrm>
              <a:off x="300" y="1409"/>
              <a:ext cx="8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800"/>
                <a:t>Pre</a:t>
              </a:r>
            </a:p>
          </p:txBody>
        </p:sp>
        <p:sp>
          <p:nvSpPr>
            <p:cNvPr id="17432" name="Line 6"/>
            <p:cNvSpPr>
              <a:spLocks noChangeAspect="1" noChangeShapeType="1"/>
            </p:cNvSpPr>
            <p:nvPr/>
          </p:nvSpPr>
          <p:spPr bwMode="auto">
            <a:xfrm>
              <a:off x="106" y="1565"/>
              <a:ext cx="0" cy="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433" name="Text Box 7"/>
            <p:cNvSpPr txBox="1">
              <a:spLocks noChangeAspect="1" noChangeArrowheads="1"/>
            </p:cNvSpPr>
            <p:nvPr/>
          </p:nvSpPr>
          <p:spPr bwMode="auto">
            <a:xfrm>
              <a:off x="388" y="1802"/>
              <a:ext cx="4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800" i="1"/>
                <a:t>t</a:t>
              </a:r>
              <a:r>
                <a:rPr lang="en-GB" altLang="en-US" sz="1800" i="1" baseline="-25000"/>
                <a:t>Pre</a:t>
              </a:r>
            </a:p>
          </p:txBody>
        </p:sp>
        <p:sp>
          <p:nvSpPr>
            <p:cNvPr id="17434" name="Line 8"/>
            <p:cNvSpPr>
              <a:spLocks noChangeShapeType="1"/>
            </p:cNvSpPr>
            <p:nvPr/>
          </p:nvSpPr>
          <p:spPr bwMode="auto">
            <a:xfrm>
              <a:off x="528" y="1640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435" name="Line 9"/>
            <p:cNvSpPr>
              <a:spLocks noChangeShapeType="1"/>
            </p:cNvSpPr>
            <p:nvPr/>
          </p:nvSpPr>
          <p:spPr bwMode="auto">
            <a:xfrm>
              <a:off x="96" y="183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7436" name="Group 10"/>
            <p:cNvGrpSpPr>
              <a:grpSpLocks/>
            </p:cNvGrpSpPr>
            <p:nvPr/>
          </p:nvGrpSpPr>
          <p:grpSpPr bwMode="auto">
            <a:xfrm>
              <a:off x="720" y="1392"/>
              <a:ext cx="643" cy="624"/>
              <a:chOff x="720" y="1680"/>
              <a:chExt cx="643" cy="624"/>
            </a:xfrm>
          </p:grpSpPr>
          <p:sp>
            <p:nvSpPr>
              <p:cNvPr id="17437" name="Text Box 11"/>
              <p:cNvSpPr txBox="1">
                <a:spLocks noChangeAspect="1" noChangeArrowheads="1"/>
              </p:cNvSpPr>
              <p:nvPr/>
            </p:nvSpPr>
            <p:spPr bwMode="auto">
              <a:xfrm>
                <a:off x="720" y="1680"/>
                <a:ext cx="5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800"/>
                  <a:t>Post</a:t>
                </a:r>
              </a:p>
            </p:txBody>
          </p:sp>
          <p:sp>
            <p:nvSpPr>
              <p:cNvPr id="17438" name="Line 12"/>
              <p:cNvSpPr>
                <a:spLocks noChangeAspect="1" noChangeShapeType="1"/>
              </p:cNvSpPr>
              <p:nvPr/>
            </p:nvSpPr>
            <p:spPr bwMode="auto">
              <a:xfrm>
                <a:off x="768" y="1854"/>
                <a:ext cx="0" cy="2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439" name="Text Box 13"/>
              <p:cNvSpPr txBox="1">
                <a:spLocks noChangeAspect="1" noChangeArrowheads="1"/>
              </p:cNvSpPr>
              <p:nvPr/>
            </p:nvSpPr>
            <p:spPr bwMode="auto">
              <a:xfrm>
                <a:off x="789" y="2073"/>
                <a:ext cx="57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800" i="1"/>
                  <a:t>t</a:t>
                </a:r>
                <a:r>
                  <a:rPr lang="en-GB" altLang="en-US" sz="1800" i="1" baseline="-25000"/>
                  <a:t>Post</a:t>
                </a:r>
              </a:p>
            </p:txBody>
          </p:sp>
          <p:sp>
            <p:nvSpPr>
              <p:cNvPr id="17440" name="Line 14"/>
              <p:cNvSpPr>
                <a:spLocks noChangeShapeType="1"/>
              </p:cNvSpPr>
              <p:nvPr/>
            </p:nvSpPr>
            <p:spPr bwMode="auto">
              <a:xfrm>
                <a:off x="816" y="1929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7441" name="Line 15"/>
              <p:cNvSpPr>
                <a:spLocks noChangeShapeType="1"/>
              </p:cNvSpPr>
              <p:nvPr/>
            </p:nvSpPr>
            <p:spPr bwMode="auto">
              <a:xfrm>
                <a:off x="741" y="2121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17413" name="Freeform 16"/>
          <p:cNvSpPr>
            <a:spLocks noChangeAspect="1"/>
          </p:cNvSpPr>
          <p:nvPr/>
        </p:nvSpPr>
        <p:spPr bwMode="auto">
          <a:xfrm rot="300000">
            <a:off x="1335088" y="3719513"/>
            <a:ext cx="522287" cy="190500"/>
          </a:xfrm>
          <a:custGeom>
            <a:avLst/>
            <a:gdLst>
              <a:gd name="T0" fmla="*/ 430649 w 1100"/>
              <a:gd name="T1" fmla="*/ 184309 h 400"/>
              <a:gd name="T2" fmla="*/ 518963 w 1100"/>
              <a:gd name="T3" fmla="*/ 109061 h 400"/>
              <a:gd name="T4" fmla="*/ 412132 w 1100"/>
              <a:gd name="T5" fmla="*/ 91916 h 400"/>
              <a:gd name="T6" fmla="*/ 475 w 1100"/>
              <a:gd name="T7" fmla="*/ 6191 h 400"/>
              <a:gd name="T8" fmla="*/ 408333 w 1100"/>
              <a:gd name="T9" fmla="*/ 128588 h 400"/>
              <a:gd name="T10" fmla="*/ 430649 w 1100"/>
              <a:gd name="T11" fmla="*/ 184309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00" h="400">
                <a:moveTo>
                  <a:pt x="907" y="387"/>
                </a:moveTo>
                <a:cubicBezTo>
                  <a:pt x="946" y="380"/>
                  <a:pt x="1100" y="261"/>
                  <a:pt x="1093" y="229"/>
                </a:cubicBezTo>
                <a:cubicBezTo>
                  <a:pt x="1086" y="197"/>
                  <a:pt x="1050" y="229"/>
                  <a:pt x="868" y="193"/>
                </a:cubicBezTo>
                <a:cubicBezTo>
                  <a:pt x="686" y="157"/>
                  <a:pt x="3" y="0"/>
                  <a:pt x="1" y="13"/>
                </a:cubicBezTo>
                <a:cubicBezTo>
                  <a:pt x="0" y="25"/>
                  <a:pt x="709" y="207"/>
                  <a:pt x="860" y="270"/>
                </a:cubicBezTo>
                <a:cubicBezTo>
                  <a:pt x="1010" y="333"/>
                  <a:pt x="871" y="400"/>
                  <a:pt x="907" y="387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14" name="Freeform 17"/>
          <p:cNvSpPr>
            <a:spLocks noChangeAspect="1"/>
          </p:cNvSpPr>
          <p:nvPr/>
        </p:nvSpPr>
        <p:spPr bwMode="auto">
          <a:xfrm>
            <a:off x="1633538" y="3502025"/>
            <a:ext cx="1370012" cy="777875"/>
          </a:xfrm>
          <a:custGeom>
            <a:avLst/>
            <a:gdLst>
              <a:gd name="T0" fmla="*/ 343811 w 2881"/>
              <a:gd name="T1" fmla="*/ 223270 h 1634"/>
              <a:gd name="T2" fmla="*/ 340006 w 2881"/>
              <a:gd name="T3" fmla="*/ 356566 h 1634"/>
              <a:gd name="T4" fmla="*/ 19021 w 2881"/>
              <a:gd name="T5" fmla="*/ 536515 h 1634"/>
              <a:gd name="T6" fmla="*/ 453183 w 2881"/>
              <a:gd name="T7" fmla="*/ 466059 h 1634"/>
              <a:gd name="T8" fmla="*/ 460792 w 2881"/>
              <a:gd name="T9" fmla="*/ 767402 h 1634"/>
              <a:gd name="T10" fmla="*/ 625327 w 2881"/>
              <a:gd name="T11" fmla="*/ 528898 h 1634"/>
              <a:gd name="T12" fmla="*/ 935374 w 2881"/>
              <a:gd name="T13" fmla="*/ 603163 h 1634"/>
              <a:gd name="T14" fmla="*/ 706167 w 2881"/>
              <a:gd name="T15" fmla="*/ 400363 h 1634"/>
              <a:gd name="T16" fmla="*/ 1247324 w 2881"/>
              <a:gd name="T17" fmla="*/ 359422 h 1634"/>
              <a:gd name="T18" fmla="*/ 1312948 w 2881"/>
              <a:gd name="T19" fmla="*/ 387509 h 1634"/>
              <a:gd name="T20" fmla="*/ 1363355 w 2881"/>
              <a:gd name="T21" fmla="*/ 343712 h 1634"/>
              <a:gd name="T22" fmla="*/ 1310095 w 2881"/>
              <a:gd name="T23" fmla="*/ 296583 h 1634"/>
              <a:gd name="T24" fmla="*/ 1265870 w 2881"/>
              <a:gd name="T25" fmla="*/ 324670 h 1634"/>
              <a:gd name="T26" fmla="*/ 684293 w 2881"/>
              <a:gd name="T27" fmla="*/ 305628 h 1634"/>
              <a:gd name="T28" fmla="*/ 734699 w 2881"/>
              <a:gd name="T29" fmla="*/ 72837 h 1634"/>
              <a:gd name="T30" fmla="*/ 523562 w 2881"/>
              <a:gd name="T31" fmla="*/ 270400 h 1634"/>
              <a:gd name="T32" fmla="*/ 210661 w 2881"/>
              <a:gd name="T33" fmla="*/ 7617 h 1634"/>
              <a:gd name="T34" fmla="*/ 343811 w 2881"/>
              <a:gd name="T35" fmla="*/ 223270 h 163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881" h="1634">
                <a:moveTo>
                  <a:pt x="723" y="469"/>
                </a:moveTo>
                <a:cubicBezTo>
                  <a:pt x="768" y="591"/>
                  <a:pt x="829" y="640"/>
                  <a:pt x="715" y="749"/>
                </a:cubicBezTo>
                <a:cubicBezTo>
                  <a:pt x="601" y="858"/>
                  <a:pt x="0" y="1089"/>
                  <a:pt x="40" y="1127"/>
                </a:cubicBezTo>
                <a:cubicBezTo>
                  <a:pt x="80" y="1165"/>
                  <a:pt x="798" y="898"/>
                  <a:pt x="953" y="979"/>
                </a:cubicBezTo>
                <a:cubicBezTo>
                  <a:pt x="1108" y="1060"/>
                  <a:pt x="909" y="1590"/>
                  <a:pt x="969" y="1612"/>
                </a:cubicBezTo>
                <a:cubicBezTo>
                  <a:pt x="1029" y="1634"/>
                  <a:pt x="1149" y="1168"/>
                  <a:pt x="1315" y="1111"/>
                </a:cubicBezTo>
                <a:cubicBezTo>
                  <a:pt x="1481" y="1054"/>
                  <a:pt x="1939" y="1312"/>
                  <a:pt x="1967" y="1267"/>
                </a:cubicBezTo>
                <a:cubicBezTo>
                  <a:pt x="1995" y="1222"/>
                  <a:pt x="1375" y="926"/>
                  <a:pt x="1485" y="841"/>
                </a:cubicBezTo>
                <a:cubicBezTo>
                  <a:pt x="1594" y="755"/>
                  <a:pt x="2410" y="760"/>
                  <a:pt x="2623" y="755"/>
                </a:cubicBezTo>
                <a:cubicBezTo>
                  <a:pt x="2836" y="750"/>
                  <a:pt x="2721" y="820"/>
                  <a:pt x="2761" y="814"/>
                </a:cubicBezTo>
                <a:cubicBezTo>
                  <a:pt x="2802" y="809"/>
                  <a:pt x="2868" y="754"/>
                  <a:pt x="2867" y="722"/>
                </a:cubicBezTo>
                <a:cubicBezTo>
                  <a:pt x="2866" y="690"/>
                  <a:pt x="2789" y="629"/>
                  <a:pt x="2755" y="623"/>
                </a:cubicBezTo>
                <a:cubicBezTo>
                  <a:pt x="2721" y="617"/>
                  <a:pt x="2881" y="679"/>
                  <a:pt x="2662" y="682"/>
                </a:cubicBezTo>
                <a:cubicBezTo>
                  <a:pt x="2443" y="685"/>
                  <a:pt x="1625" y="730"/>
                  <a:pt x="1439" y="642"/>
                </a:cubicBezTo>
                <a:cubicBezTo>
                  <a:pt x="1253" y="554"/>
                  <a:pt x="1601" y="165"/>
                  <a:pt x="1545" y="153"/>
                </a:cubicBezTo>
                <a:cubicBezTo>
                  <a:pt x="1489" y="141"/>
                  <a:pt x="1285" y="591"/>
                  <a:pt x="1101" y="568"/>
                </a:cubicBezTo>
                <a:cubicBezTo>
                  <a:pt x="917" y="545"/>
                  <a:pt x="506" y="32"/>
                  <a:pt x="443" y="16"/>
                </a:cubicBezTo>
                <a:cubicBezTo>
                  <a:pt x="380" y="0"/>
                  <a:pt x="665" y="375"/>
                  <a:pt x="723" y="469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15" name="Text Box 18"/>
          <p:cNvSpPr txBox="1">
            <a:spLocks noChangeArrowheads="1"/>
          </p:cNvSpPr>
          <p:nvPr/>
        </p:nvSpPr>
        <p:spPr bwMode="auto">
          <a:xfrm>
            <a:off x="2784475" y="1557338"/>
            <a:ext cx="23764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600" b="1">
                <a:solidFill>
                  <a:srgbClr val="000000"/>
                </a:solidFill>
              </a:rPr>
              <a:t>Synaptic change %</a:t>
            </a:r>
          </a:p>
        </p:txBody>
      </p:sp>
      <p:grpSp>
        <p:nvGrpSpPr>
          <p:cNvPr id="17416" name="Group 19"/>
          <p:cNvGrpSpPr>
            <a:grpSpLocks/>
          </p:cNvGrpSpPr>
          <p:nvPr/>
        </p:nvGrpSpPr>
        <p:grpSpPr bwMode="auto">
          <a:xfrm>
            <a:off x="5621338" y="2122488"/>
            <a:ext cx="2159000" cy="990600"/>
            <a:chOff x="4168" y="768"/>
            <a:chExt cx="1360" cy="624"/>
          </a:xfrm>
        </p:grpSpPr>
        <p:sp>
          <p:nvSpPr>
            <p:cNvPr id="17421" name="Text Box 20"/>
            <p:cNvSpPr txBox="1">
              <a:spLocks noChangeAspect="1" noChangeArrowheads="1"/>
            </p:cNvSpPr>
            <p:nvPr/>
          </p:nvSpPr>
          <p:spPr bwMode="auto">
            <a:xfrm>
              <a:off x="4176" y="768"/>
              <a:ext cx="8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800"/>
                <a:t>Pre</a:t>
              </a:r>
            </a:p>
          </p:txBody>
        </p:sp>
        <p:sp>
          <p:nvSpPr>
            <p:cNvPr id="17422" name="Line 21"/>
            <p:cNvSpPr>
              <a:spLocks noChangeAspect="1" noChangeShapeType="1"/>
            </p:cNvSpPr>
            <p:nvPr/>
          </p:nvSpPr>
          <p:spPr bwMode="auto">
            <a:xfrm>
              <a:off x="4178" y="924"/>
              <a:ext cx="0" cy="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423" name="Text Box 22"/>
            <p:cNvSpPr txBox="1">
              <a:spLocks noChangeAspect="1" noChangeArrowheads="1"/>
            </p:cNvSpPr>
            <p:nvPr/>
          </p:nvSpPr>
          <p:spPr bwMode="auto">
            <a:xfrm>
              <a:off x="4364" y="1161"/>
              <a:ext cx="4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800" i="1"/>
                <a:t>t</a:t>
              </a:r>
              <a:r>
                <a:rPr lang="en-GB" altLang="en-US" sz="1800" i="1" baseline="-25000"/>
                <a:t>Pre</a:t>
              </a:r>
            </a:p>
          </p:txBody>
        </p:sp>
        <p:sp>
          <p:nvSpPr>
            <p:cNvPr id="17424" name="Line 23"/>
            <p:cNvSpPr>
              <a:spLocks noChangeShapeType="1"/>
            </p:cNvSpPr>
            <p:nvPr/>
          </p:nvSpPr>
          <p:spPr bwMode="auto">
            <a:xfrm>
              <a:off x="4224" y="999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425" name="Line 24"/>
            <p:cNvSpPr>
              <a:spLocks noChangeShapeType="1"/>
            </p:cNvSpPr>
            <p:nvPr/>
          </p:nvSpPr>
          <p:spPr bwMode="auto">
            <a:xfrm>
              <a:off x="4168" y="1191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426" name="Text Box 25"/>
            <p:cNvSpPr txBox="1">
              <a:spLocks noChangeAspect="1" noChangeArrowheads="1"/>
            </p:cNvSpPr>
            <p:nvPr/>
          </p:nvSpPr>
          <p:spPr bwMode="auto">
            <a:xfrm>
              <a:off x="4992" y="768"/>
              <a:ext cx="5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800"/>
                <a:t>Post</a:t>
              </a:r>
            </a:p>
          </p:txBody>
        </p:sp>
        <p:sp>
          <p:nvSpPr>
            <p:cNvPr id="17427" name="Line 26"/>
            <p:cNvSpPr>
              <a:spLocks noChangeAspect="1" noChangeShapeType="1"/>
            </p:cNvSpPr>
            <p:nvPr/>
          </p:nvSpPr>
          <p:spPr bwMode="auto">
            <a:xfrm>
              <a:off x="4840" y="942"/>
              <a:ext cx="0" cy="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428" name="Text Box 27"/>
            <p:cNvSpPr txBox="1">
              <a:spLocks noChangeAspect="1" noChangeArrowheads="1"/>
            </p:cNvSpPr>
            <p:nvPr/>
          </p:nvSpPr>
          <p:spPr bwMode="auto">
            <a:xfrm>
              <a:off x="4861" y="1161"/>
              <a:ext cx="5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800" i="1"/>
                <a:t>t</a:t>
              </a:r>
              <a:r>
                <a:rPr lang="en-GB" altLang="en-US" sz="1800" i="1" baseline="-25000"/>
                <a:t>Post</a:t>
              </a:r>
            </a:p>
          </p:txBody>
        </p:sp>
        <p:sp>
          <p:nvSpPr>
            <p:cNvPr id="17429" name="Line 28"/>
            <p:cNvSpPr>
              <a:spLocks noChangeShapeType="1"/>
            </p:cNvSpPr>
            <p:nvPr/>
          </p:nvSpPr>
          <p:spPr bwMode="auto">
            <a:xfrm>
              <a:off x="5232" y="1017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430" name="Line 29"/>
            <p:cNvSpPr>
              <a:spLocks noChangeShapeType="1"/>
            </p:cNvSpPr>
            <p:nvPr/>
          </p:nvSpPr>
          <p:spPr bwMode="auto">
            <a:xfrm>
              <a:off x="4813" y="1209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7417" name="Freeform 30"/>
          <p:cNvSpPr>
            <a:spLocks noChangeAspect="1"/>
          </p:cNvSpPr>
          <p:nvPr/>
        </p:nvSpPr>
        <p:spPr bwMode="auto">
          <a:xfrm rot="300000">
            <a:off x="5870575" y="3287713"/>
            <a:ext cx="522288" cy="190500"/>
          </a:xfrm>
          <a:custGeom>
            <a:avLst/>
            <a:gdLst>
              <a:gd name="T0" fmla="*/ 430650 w 1100"/>
              <a:gd name="T1" fmla="*/ 184309 h 400"/>
              <a:gd name="T2" fmla="*/ 518964 w 1100"/>
              <a:gd name="T3" fmla="*/ 109061 h 400"/>
              <a:gd name="T4" fmla="*/ 412133 w 1100"/>
              <a:gd name="T5" fmla="*/ 91916 h 400"/>
              <a:gd name="T6" fmla="*/ 475 w 1100"/>
              <a:gd name="T7" fmla="*/ 6191 h 400"/>
              <a:gd name="T8" fmla="*/ 408334 w 1100"/>
              <a:gd name="T9" fmla="*/ 128588 h 400"/>
              <a:gd name="T10" fmla="*/ 430650 w 1100"/>
              <a:gd name="T11" fmla="*/ 184309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00" h="400">
                <a:moveTo>
                  <a:pt x="907" y="387"/>
                </a:moveTo>
                <a:cubicBezTo>
                  <a:pt x="946" y="380"/>
                  <a:pt x="1100" y="261"/>
                  <a:pt x="1093" y="229"/>
                </a:cubicBezTo>
                <a:cubicBezTo>
                  <a:pt x="1086" y="197"/>
                  <a:pt x="1050" y="229"/>
                  <a:pt x="868" y="193"/>
                </a:cubicBezTo>
                <a:cubicBezTo>
                  <a:pt x="686" y="157"/>
                  <a:pt x="3" y="0"/>
                  <a:pt x="1" y="13"/>
                </a:cubicBezTo>
                <a:cubicBezTo>
                  <a:pt x="0" y="25"/>
                  <a:pt x="709" y="207"/>
                  <a:pt x="860" y="270"/>
                </a:cubicBezTo>
                <a:cubicBezTo>
                  <a:pt x="1010" y="333"/>
                  <a:pt x="871" y="400"/>
                  <a:pt x="907" y="387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18" name="Freeform 31"/>
          <p:cNvSpPr>
            <a:spLocks noChangeAspect="1"/>
          </p:cNvSpPr>
          <p:nvPr/>
        </p:nvSpPr>
        <p:spPr bwMode="auto">
          <a:xfrm>
            <a:off x="6169025" y="3070225"/>
            <a:ext cx="1370013" cy="777875"/>
          </a:xfrm>
          <a:custGeom>
            <a:avLst/>
            <a:gdLst>
              <a:gd name="T0" fmla="*/ 343811 w 2881"/>
              <a:gd name="T1" fmla="*/ 223270 h 1634"/>
              <a:gd name="T2" fmla="*/ 340007 w 2881"/>
              <a:gd name="T3" fmla="*/ 356566 h 1634"/>
              <a:gd name="T4" fmla="*/ 19021 w 2881"/>
              <a:gd name="T5" fmla="*/ 536515 h 1634"/>
              <a:gd name="T6" fmla="*/ 453184 w 2881"/>
              <a:gd name="T7" fmla="*/ 466059 h 1634"/>
              <a:gd name="T8" fmla="*/ 460792 w 2881"/>
              <a:gd name="T9" fmla="*/ 767402 h 1634"/>
              <a:gd name="T10" fmla="*/ 625327 w 2881"/>
              <a:gd name="T11" fmla="*/ 528898 h 1634"/>
              <a:gd name="T12" fmla="*/ 935375 w 2881"/>
              <a:gd name="T13" fmla="*/ 603163 h 1634"/>
              <a:gd name="T14" fmla="*/ 706168 w 2881"/>
              <a:gd name="T15" fmla="*/ 400363 h 1634"/>
              <a:gd name="T16" fmla="*/ 1247325 w 2881"/>
              <a:gd name="T17" fmla="*/ 359422 h 1634"/>
              <a:gd name="T18" fmla="*/ 1312949 w 2881"/>
              <a:gd name="T19" fmla="*/ 387509 h 1634"/>
              <a:gd name="T20" fmla="*/ 1363356 w 2881"/>
              <a:gd name="T21" fmla="*/ 343712 h 1634"/>
              <a:gd name="T22" fmla="*/ 1310096 w 2881"/>
              <a:gd name="T23" fmla="*/ 296583 h 1634"/>
              <a:gd name="T24" fmla="*/ 1265871 w 2881"/>
              <a:gd name="T25" fmla="*/ 324670 h 1634"/>
              <a:gd name="T26" fmla="*/ 684293 w 2881"/>
              <a:gd name="T27" fmla="*/ 305628 h 1634"/>
              <a:gd name="T28" fmla="*/ 734700 w 2881"/>
              <a:gd name="T29" fmla="*/ 72837 h 1634"/>
              <a:gd name="T30" fmla="*/ 523563 w 2881"/>
              <a:gd name="T31" fmla="*/ 270400 h 1634"/>
              <a:gd name="T32" fmla="*/ 210661 w 2881"/>
              <a:gd name="T33" fmla="*/ 7617 h 1634"/>
              <a:gd name="T34" fmla="*/ 343811 w 2881"/>
              <a:gd name="T35" fmla="*/ 223270 h 163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881" h="1634">
                <a:moveTo>
                  <a:pt x="723" y="469"/>
                </a:moveTo>
                <a:cubicBezTo>
                  <a:pt x="768" y="591"/>
                  <a:pt x="829" y="640"/>
                  <a:pt x="715" y="749"/>
                </a:cubicBezTo>
                <a:cubicBezTo>
                  <a:pt x="601" y="858"/>
                  <a:pt x="0" y="1089"/>
                  <a:pt x="40" y="1127"/>
                </a:cubicBezTo>
                <a:cubicBezTo>
                  <a:pt x="80" y="1165"/>
                  <a:pt x="798" y="898"/>
                  <a:pt x="953" y="979"/>
                </a:cubicBezTo>
                <a:cubicBezTo>
                  <a:pt x="1108" y="1060"/>
                  <a:pt x="909" y="1590"/>
                  <a:pt x="969" y="1612"/>
                </a:cubicBezTo>
                <a:cubicBezTo>
                  <a:pt x="1029" y="1634"/>
                  <a:pt x="1149" y="1168"/>
                  <a:pt x="1315" y="1111"/>
                </a:cubicBezTo>
                <a:cubicBezTo>
                  <a:pt x="1481" y="1054"/>
                  <a:pt x="1939" y="1312"/>
                  <a:pt x="1967" y="1267"/>
                </a:cubicBezTo>
                <a:cubicBezTo>
                  <a:pt x="1995" y="1222"/>
                  <a:pt x="1375" y="926"/>
                  <a:pt x="1485" y="841"/>
                </a:cubicBezTo>
                <a:cubicBezTo>
                  <a:pt x="1594" y="755"/>
                  <a:pt x="2410" y="760"/>
                  <a:pt x="2623" y="755"/>
                </a:cubicBezTo>
                <a:cubicBezTo>
                  <a:pt x="2836" y="750"/>
                  <a:pt x="2721" y="820"/>
                  <a:pt x="2761" y="814"/>
                </a:cubicBezTo>
                <a:cubicBezTo>
                  <a:pt x="2802" y="809"/>
                  <a:pt x="2868" y="754"/>
                  <a:pt x="2867" y="722"/>
                </a:cubicBezTo>
                <a:cubicBezTo>
                  <a:pt x="2866" y="690"/>
                  <a:pt x="2789" y="629"/>
                  <a:pt x="2755" y="623"/>
                </a:cubicBezTo>
                <a:cubicBezTo>
                  <a:pt x="2721" y="617"/>
                  <a:pt x="2881" y="679"/>
                  <a:pt x="2662" y="682"/>
                </a:cubicBezTo>
                <a:cubicBezTo>
                  <a:pt x="2443" y="685"/>
                  <a:pt x="1625" y="730"/>
                  <a:pt x="1439" y="642"/>
                </a:cubicBezTo>
                <a:cubicBezTo>
                  <a:pt x="1253" y="554"/>
                  <a:pt x="1601" y="165"/>
                  <a:pt x="1545" y="153"/>
                </a:cubicBezTo>
                <a:cubicBezTo>
                  <a:pt x="1489" y="141"/>
                  <a:pt x="1285" y="591"/>
                  <a:pt x="1101" y="568"/>
                </a:cubicBezTo>
                <a:cubicBezTo>
                  <a:pt x="917" y="545"/>
                  <a:pt x="506" y="32"/>
                  <a:pt x="443" y="16"/>
                </a:cubicBezTo>
                <a:cubicBezTo>
                  <a:pt x="380" y="0"/>
                  <a:pt x="665" y="375"/>
                  <a:pt x="723" y="469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7419" name="Object 32"/>
          <p:cNvGraphicFramePr>
            <a:graphicFrameLocks noChangeAspect="1"/>
          </p:cNvGraphicFramePr>
          <p:nvPr/>
        </p:nvGraphicFramePr>
        <p:xfrm>
          <a:off x="1776413" y="1990725"/>
          <a:ext cx="5654675" cy="275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CorelDRAW" r:id="rId4" imgW="6268822" imgH="3049219" progId="CorelDRAW.Graphic.9">
                  <p:embed/>
                </p:oleObj>
              </mc:Choice>
              <mc:Fallback>
                <p:oleObj name="CorelDRAW" r:id="rId4" imgW="6268822" imgH="3049219" progId="CorelDRAW.Graphic.9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3" y="1990725"/>
                        <a:ext cx="5654675" cy="275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0" name="Text Box 33"/>
          <p:cNvSpPr txBox="1">
            <a:spLocks noChangeArrowheads="1"/>
          </p:cNvSpPr>
          <p:nvPr/>
        </p:nvSpPr>
        <p:spPr bwMode="auto">
          <a:xfrm>
            <a:off x="1138238" y="6092825"/>
            <a:ext cx="688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800" b="1">
                <a:solidFill>
                  <a:srgbClr val="FF0000"/>
                </a:solidFill>
              </a:rPr>
              <a:t>The temporal order of input and output does not play any role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476375" y="152400"/>
            <a:ext cx="652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Times New Roman" pitchFamily="18" charset="0"/>
                <a:cs typeface="Arial" charset="0"/>
              </a:rPr>
              <a:t>Spike timing dependent plasticity - STDP</a:t>
            </a:r>
          </a:p>
        </p:txBody>
      </p:sp>
      <p:grpSp>
        <p:nvGrpSpPr>
          <p:cNvPr id="18435" name="Group 3"/>
          <p:cNvGrpSpPr>
            <a:grpSpLocks/>
          </p:cNvGrpSpPr>
          <p:nvPr/>
        </p:nvGrpSpPr>
        <p:grpSpPr bwMode="auto">
          <a:xfrm>
            <a:off x="457200" y="974725"/>
            <a:ext cx="8153400" cy="5557838"/>
            <a:chOff x="2016" y="1344"/>
            <a:chExt cx="3168" cy="2763"/>
          </a:xfrm>
        </p:grpSpPr>
        <p:pic>
          <p:nvPicPr>
            <p:cNvPr id="18443" name="Picture 4" descr="Markram97_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44"/>
            <a:stretch>
              <a:fillRect/>
            </a:stretch>
          </p:blipFill>
          <p:spPr bwMode="auto">
            <a:xfrm>
              <a:off x="2016" y="1344"/>
              <a:ext cx="3168" cy="27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44" name="Text Box 5"/>
            <p:cNvSpPr txBox="1">
              <a:spLocks noChangeArrowheads="1"/>
            </p:cNvSpPr>
            <p:nvPr/>
          </p:nvSpPr>
          <p:spPr bwMode="auto">
            <a:xfrm>
              <a:off x="3350" y="3927"/>
              <a:ext cx="795" cy="1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latin typeface="Times New Roman" pitchFamily="18" charset="0"/>
                  <a:cs typeface="Arial" charset="0"/>
                </a:rPr>
                <a:t>Markram et. al. 1997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457200" y="4762500"/>
            <a:ext cx="457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8437" name="TextBox 6"/>
          <p:cNvSpPr txBox="1">
            <a:spLocks noChangeArrowheads="1"/>
          </p:cNvSpPr>
          <p:nvPr/>
        </p:nvSpPr>
        <p:spPr bwMode="auto">
          <a:xfrm>
            <a:off x="7848600" y="2095500"/>
            <a:ext cx="785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alibri" pitchFamily="34" charset="0"/>
                <a:cs typeface="Arial" charset="0"/>
              </a:rPr>
              <a:t>+10 ms</a:t>
            </a:r>
          </a:p>
        </p:txBody>
      </p:sp>
      <p:sp>
        <p:nvSpPr>
          <p:cNvPr id="18438" name="TextBox 7"/>
          <p:cNvSpPr txBox="1">
            <a:spLocks noChangeArrowheads="1"/>
          </p:cNvSpPr>
          <p:nvPr/>
        </p:nvSpPr>
        <p:spPr bwMode="auto">
          <a:xfrm>
            <a:off x="7848600" y="4991100"/>
            <a:ext cx="7508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alibri" pitchFamily="34" charset="0"/>
                <a:cs typeface="Arial" charset="0"/>
              </a:rPr>
              <a:t>-10 ms</a:t>
            </a:r>
          </a:p>
        </p:txBody>
      </p:sp>
      <p:sp>
        <p:nvSpPr>
          <p:cNvPr id="182281" name="Text Box 9"/>
          <p:cNvSpPr txBox="1">
            <a:spLocks noChangeArrowheads="1"/>
          </p:cNvSpPr>
          <p:nvPr/>
        </p:nvSpPr>
        <p:spPr bwMode="auto">
          <a:xfrm>
            <a:off x="1727200" y="3662363"/>
            <a:ext cx="2317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altLang="en-US" sz="1800">
                <a:solidFill>
                  <a:srgbClr val="FF3B3B"/>
                </a:solidFill>
                <a:cs typeface="Arial" charset="0"/>
              </a:rPr>
              <a:t>Pre before Post: LTP</a:t>
            </a:r>
          </a:p>
        </p:txBody>
      </p:sp>
      <p:sp>
        <p:nvSpPr>
          <p:cNvPr id="182282" name="Line 10"/>
          <p:cNvSpPr>
            <a:spLocks noChangeShapeType="1"/>
          </p:cNvSpPr>
          <p:nvPr/>
        </p:nvSpPr>
        <p:spPr bwMode="auto">
          <a:xfrm flipV="1">
            <a:off x="6088063" y="2378075"/>
            <a:ext cx="481012" cy="1233488"/>
          </a:xfrm>
          <a:prstGeom prst="line">
            <a:avLst/>
          </a:prstGeom>
          <a:noFill/>
          <a:ln w="57150">
            <a:solidFill>
              <a:srgbClr val="FF3B3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283" name="Text Box 11"/>
          <p:cNvSpPr txBox="1">
            <a:spLocks noChangeArrowheads="1"/>
          </p:cNvSpPr>
          <p:nvPr/>
        </p:nvSpPr>
        <p:spPr bwMode="auto">
          <a:xfrm>
            <a:off x="1771650" y="1071563"/>
            <a:ext cx="2330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altLang="en-US" sz="1800">
                <a:solidFill>
                  <a:schemeClr val="hlink"/>
                </a:solidFill>
                <a:cs typeface="Arial" charset="0"/>
              </a:rPr>
              <a:t>Post before Pre: LTD</a:t>
            </a:r>
          </a:p>
        </p:txBody>
      </p:sp>
      <p:sp>
        <p:nvSpPr>
          <p:cNvPr id="182284" name="Line 12"/>
          <p:cNvSpPr>
            <a:spLocks noChangeShapeType="1"/>
          </p:cNvSpPr>
          <p:nvPr/>
        </p:nvSpPr>
        <p:spPr bwMode="auto">
          <a:xfrm>
            <a:off x="6096000" y="3648075"/>
            <a:ext cx="1435100" cy="140970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1" grpId="0"/>
      <p:bldP spid="182282" grpId="0" animBg="1"/>
      <p:bldP spid="182283" grpId="0"/>
      <p:bldP spid="18228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BiPo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200"/>
            <a:ext cx="5081588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15" name="Group 3"/>
          <p:cNvGrpSpPr>
            <a:grpSpLocks/>
          </p:cNvGrpSpPr>
          <p:nvPr/>
        </p:nvGrpSpPr>
        <p:grpSpPr bwMode="auto">
          <a:xfrm>
            <a:off x="0" y="2743200"/>
            <a:ext cx="3810000" cy="2682875"/>
            <a:chOff x="0" y="1728"/>
            <a:chExt cx="2400" cy="1690"/>
          </a:xfrm>
        </p:grpSpPr>
        <p:sp>
          <p:nvSpPr>
            <p:cNvPr id="19485" name="Text Box 4"/>
            <p:cNvSpPr txBox="1">
              <a:spLocks noChangeArrowheads="1"/>
            </p:cNvSpPr>
            <p:nvPr/>
          </p:nvSpPr>
          <p:spPr bwMode="auto">
            <a:xfrm>
              <a:off x="0" y="2880"/>
              <a:ext cx="1488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GB" altLang="en-US">
                  <a:solidFill>
                    <a:srgbClr val="0000CC"/>
                  </a:solidFill>
                </a:rPr>
                <a:t>Pre follows Post:</a:t>
              </a:r>
            </a:p>
            <a:p>
              <a:pPr algn="ctr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GB" altLang="en-US">
                  <a:solidFill>
                    <a:srgbClr val="0000CC"/>
                  </a:solidFill>
                </a:rPr>
                <a:t>Long-term </a:t>
              </a:r>
            </a:p>
            <a:p>
              <a:pPr algn="ctr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GB" altLang="en-US">
                  <a:solidFill>
                    <a:srgbClr val="0000CC"/>
                  </a:solidFill>
                </a:rPr>
                <a:t>Depression</a:t>
              </a:r>
            </a:p>
          </p:txBody>
        </p:sp>
        <p:sp>
          <p:nvSpPr>
            <p:cNvPr id="19486" name="Line 5"/>
            <p:cNvSpPr>
              <a:spLocks noChangeShapeType="1"/>
            </p:cNvSpPr>
            <p:nvPr/>
          </p:nvSpPr>
          <p:spPr bwMode="auto">
            <a:xfrm flipV="1">
              <a:off x="1344" y="2736"/>
              <a:ext cx="1056" cy="336"/>
            </a:xfrm>
            <a:prstGeom prst="line">
              <a:avLst/>
            </a:prstGeom>
            <a:noFill/>
            <a:ln w="25400">
              <a:solidFill>
                <a:srgbClr val="0000CC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9487" name="Group 6"/>
            <p:cNvGrpSpPr>
              <a:grpSpLocks/>
            </p:cNvGrpSpPr>
            <p:nvPr/>
          </p:nvGrpSpPr>
          <p:grpSpPr bwMode="auto">
            <a:xfrm>
              <a:off x="96" y="1728"/>
              <a:ext cx="1267" cy="641"/>
              <a:chOff x="96" y="1392"/>
              <a:chExt cx="1267" cy="641"/>
            </a:xfrm>
          </p:grpSpPr>
          <p:sp>
            <p:nvSpPr>
              <p:cNvPr id="19490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300" y="1409"/>
                <a:ext cx="8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800"/>
                  <a:t>Pre</a:t>
                </a:r>
              </a:p>
            </p:txBody>
          </p:sp>
          <p:sp>
            <p:nvSpPr>
              <p:cNvPr id="19491" name="Line 8"/>
              <p:cNvSpPr>
                <a:spLocks noChangeAspect="1" noChangeShapeType="1"/>
              </p:cNvSpPr>
              <p:nvPr/>
            </p:nvSpPr>
            <p:spPr bwMode="auto">
              <a:xfrm>
                <a:off x="106" y="1565"/>
                <a:ext cx="0" cy="2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492" name="Text Box 9"/>
              <p:cNvSpPr txBox="1">
                <a:spLocks noChangeAspect="1" noChangeArrowheads="1"/>
              </p:cNvSpPr>
              <p:nvPr/>
            </p:nvSpPr>
            <p:spPr bwMode="auto">
              <a:xfrm>
                <a:off x="388" y="1802"/>
                <a:ext cx="47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800" i="1"/>
                  <a:t>t</a:t>
                </a:r>
                <a:r>
                  <a:rPr lang="en-GB" altLang="en-US" sz="1800" i="1" baseline="-25000"/>
                  <a:t>Pre</a:t>
                </a:r>
              </a:p>
            </p:txBody>
          </p:sp>
          <p:sp>
            <p:nvSpPr>
              <p:cNvPr id="19493" name="Line 10"/>
              <p:cNvSpPr>
                <a:spLocks noChangeShapeType="1"/>
              </p:cNvSpPr>
              <p:nvPr/>
            </p:nvSpPr>
            <p:spPr bwMode="auto">
              <a:xfrm>
                <a:off x="528" y="1640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494" name="Line 11"/>
              <p:cNvSpPr>
                <a:spLocks noChangeShapeType="1"/>
              </p:cNvSpPr>
              <p:nvPr/>
            </p:nvSpPr>
            <p:spPr bwMode="auto">
              <a:xfrm>
                <a:off x="96" y="1832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19495" name="Group 12"/>
              <p:cNvGrpSpPr>
                <a:grpSpLocks/>
              </p:cNvGrpSpPr>
              <p:nvPr/>
            </p:nvGrpSpPr>
            <p:grpSpPr bwMode="auto">
              <a:xfrm>
                <a:off x="720" y="1392"/>
                <a:ext cx="643" cy="624"/>
                <a:chOff x="720" y="1680"/>
                <a:chExt cx="643" cy="624"/>
              </a:xfrm>
            </p:grpSpPr>
            <p:sp>
              <p:nvSpPr>
                <p:cNvPr id="19496" name="Text Box 1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720" y="1680"/>
                  <a:ext cx="53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GB" altLang="en-US" sz="1800"/>
                    <a:t>Post</a:t>
                  </a:r>
                </a:p>
              </p:txBody>
            </p:sp>
            <p:sp>
              <p:nvSpPr>
                <p:cNvPr id="19497" name="Line 14"/>
                <p:cNvSpPr>
                  <a:spLocks noChangeAspect="1" noChangeShapeType="1"/>
                </p:cNvSpPr>
                <p:nvPr/>
              </p:nvSpPr>
              <p:spPr bwMode="auto">
                <a:xfrm>
                  <a:off x="768" y="1854"/>
                  <a:ext cx="0" cy="2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498" name="Text Box 1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789" y="2073"/>
                  <a:ext cx="57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GB" altLang="en-US" sz="1800" i="1"/>
                    <a:t>t</a:t>
                  </a:r>
                  <a:r>
                    <a:rPr lang="en-GB" altLang="en-US" sz="1800" i="1" baseline="-25000"/>
                    <a:t>Post</a:t>
                  </a:r>
                </a:p>
              </p:txBody>
            </p:sp>
            <p:sp>
              <p:nvSpPr>
                <p:cNvPr id="19499" name="Line 16"/>
                <p:cNvSpPr>
                  <a:spLocks noChangeShapeType="1"/>
                </p:cNvSpPr>
                <p:nvPr/>
              </p:nvSpPr>
              <p:spPr bwMode="auto">
                <a:xfrm>
                  <a:off x="816" y="1929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500" name="Line 17"/>
                <p:cNvSpPr>
                  <a:spLocks noChangeShapeType="1"/>
                </p:cNvSpPr>
                <p:nvPr/>
              </p:nvSpPr>
              <p:spPr bwMode="auto">
                <a:xfrm>
                  <a:off x="741" y="2121"/>
                  <a:ext cx="5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9488" name="Freeform 18"/>
            <p:cNvSpPr>
              <a:spLocks noChangeAspect="1"/>
            </p:cNvSpPr>
            <p:nvPr/>
          </p:nvSpPr>
          <p:spPr bwMode="auto">
            <a:xfrm rot="300000">
              <a:off x="144" y="2479"/>
              <a:ext cx="329" cy="120"/>
            </a:xfrm>
            <a:custGeom>
              <a:avLst/>
              <a:gdLst>
                <a:gd name="T0" fmla="*/ 271 w 1100"/>
                <a:gd name="T1" fmla="*/ 116 h 400"/>
                <a:gd name="T2" fmla="*/ 327 w 1100"/>
                <a:gd name="T3" fmla="*/ 69 h 400"/>
                <a:gd name="T4" fmla="*/ 260 w 1100"/>
                <a:gd name="T5" fmla="*/ 58 h 400"/>
                <a:gd name="T6" fmla="*/ 0 w 1100"/>
                <a:gd name="T7" fmla="*/ 4 h 400"/>
                <a:gd name="T8" fmla="*/ 257 w 1100"/>
                <a:gd name="T9" fmla="*/ 81 h 400"/>
                <a:gd name="T10" fmla="*/ 271 w 1100"/>
                <a:gd name="T11" fmla="*/ 116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00" h="400">
                  <a:moveTo>
                    <a:pt x="907" y="387"/>
                  </a:moveTo>
                  <a:cubicBezTo>
                    <a:pt x="946" y="380"/>
                    <a:pt x="1100" y="261"/>
                    <a:pt x="1093" y="229"/>
                  </a:cubicBezTo>
                  <a:cubicBezTo>
                    <a:pt x="1086" y="197"/>
                    <a:pt x="1050" y="229"/>
                    <a:pt x="868" y="193"/>
                  </a:cubicBezTo>
                  <a:cubicBezTo>
                    <a:pt x="686" y="157"/>
                    <a:pt x="3" y="0"/>
                    <a:pt x="1" y="13"/>
                  </a:cubicBezTo>
                  <a:cubicBezTo>
                    <a:pt x="0" y="25"/>
                    <a:pt x="709" y="207"/>
                    <a:pt x="860" y="270"/>
                  </a:cubicBezTo>
                  <a:cubicBezTo>
                    <a:pt x="1010" y="333"/>
                    <a:pt x="871" y="400"/>
                    <a:pt x="907" y="3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489" name="Freeform 19"/>
            <p:cNvSpPr>
              <a:spLocks noChangeAspect="1"/>
            </p:cNvSpPr>
            <p:nvPr/>
          </p:nvSpPr>
          <p:spPr bwMode="auto">
            <a:xfrm>
              <a:off x="332" y="2342"/>
              <a:ext cx="863" cy="490"/>
            </a:xfrm>
            <a:custGeom>
              <a:avLst/>
              <a:gdLst>
                <a:gd name="T0" fmla="*/ 217 w 2881"/>
                <a:gd name="T1" fmla="*/ 141 h 1634"/>
                <a:gd name="T2" fmla="*/ 214 w 2881"/>
                <a:gd name="T3" fmla="*/ 225 h 1634"/>
                <a:gd name="T4" fmla="*/ 12 w 2881"/>
                <a:gd name="T5" fmla="*/ 338 h 1634"/>
                <a:gd name="T6" fmla="*/ 285 w 2881"/>
                <a:gd name="T7" fmla="*/ 294 h 1634"/>
                <a:gd name="T8" fmla="*/ 290 w 2881"/>
                <a:gd name="T9" fmla="*/ 483 h 1634"/>
                <a:gd name="T10" fmla="*/ 394 w 2881"/>
                <a:gd name="T11" fmla="*/ 333 h 1634"/>
                <a:gd name="T12" fmla="*/ 589 w 2881"/>
                <a:gd name="T13" fmla="*/ 380 h 1634"/>
                <a:gd name="T14" fmla="*/ 445 w 2881"/>
                <a:gd name="T15" fmla="*/ 252 h 1634"/>
                <a:gd name="T16" fmla="*/ 786 w 2881"/>
                <a:gd name="T17" fmla="*/ 226 h 1634"/>
                <a:gd name="T18" fmla="*/ 827 w 2881"/>
                <a:gd name="T19" fmla="*/ 244 h 1634"/>
                <a:gd name="T20" fmla="*/ 859 w 2881"/>
                <a:gd name="T21" fmla="*/ 217 h 1634"/>
                <a:gd name="T22" fmla="*/ 825 w 2881"/>
                <a:gd name="T23" fmla="*/ 187 h 1634"/>
                <a:gd name="T24" fmla="*/ 797 w 2881"/>
                <a:gd name="T25" fmla="*/ 205 h 1634"/>
                <a:gd name="T26" fmla="*/ 431 w 2881"/>
                <a:gd name="T27" fmla="*/ 193 h 1634"/>
                <a:gd name="T28" fmla="*/ 463 w 2881"/>
                <a:gd name="T29" fmla="*/ 46 h 1634"/>
                <a:gd name="T30" fmla="*/ 330 w 2881"/>
                <a:gd name="T31" fmla="*/ 170 h 1634"/>
                <a:gd name="T32" fmla="*/ 133 w 2881"/>
                <a:gd name="T33" fmla="*/ 5 h 1634"/>
                <a:gd name="T34" fmla="*/ 217 w 2881"/>
                <a:gd name="T35" fmla="*/ 141 h 16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881" h="1634">
                  <a:moveTo>
                    <a:pt x="723" y="469"/>
                  </a:moveTo>
                  <a:cubicBezTo>
                    <a:pt x="768" y="591"/>
                    <a:pt x="829" y="640"/>
                    <a:pt x="715" y="749"/>
                  </a:cubicBezTo>
                  <a:cubicBezTo>
                    <a:pt x="601" y="858"/>
                    <a:pt x="0" y="1089"/>
                    <a:pt x="40" y="1127"/>
                  </a:cubicBezTo>
                  <a:cubicBezTo>
                    <a:pt x="80" y="1165"/>
                    <a:pt x="798" y="898"/>
                    <a:pt x="953" y="979"/>
                  </a:cubicBezTo>
                  <a:cubicBezTo>
                    <a:pt x="1108" y="1060"/>
                    <a:pt x="909" y="1590"/>
                    <a:pt x="969" y="1612"/>
                  </a:cubicBezTo>
                  <a:cubicBezTo>
                    <a:pt x="1029" y="1634"/>
                    <a:pt x="1149" y="1168"/>
                    <a:pt x="1315" y="1111"/>
                  </a:cubicBezTo>
                  <a:cubicBezTo>
                    <a:pt x="1481" y="1054"/>
                    <a:pt x="1939" y="1312"/>
                    <a:pt x="1967" y="1267"/>
                  </a:cubicBezTo>
                  <a:cubicBezTo>
                    <a:pt x="1995" y="1222"/>
                    <a:pt x="1375" y="926"/>
                    <a:pt x="1485" y="841"/>
                  </a:cubicBezTo>
                  <a:cubicBezTo>
                    <a:pt x="1594" y="755"/>
                    <a:pt x="2410" y="760"/>
                    <a:pt x="2623" y="755"/>
                  </a:cubicBezTo>
                  <a:cubicBezTo>
                    <a:pt x="2836" y="750"/>
                    <a:pt x="2721" y="820"/>
                    <a:pt x="2761" y="814"/>
                  </a:cubicBezTo>
                  <a:cubicBezTo>
                    <a:pt x="2802" y="809"/>
                    <a:pt x="2868" y="754"/>
                    <a:pt x="2867" y="722"/>
                  </a:cubicBezTo>
                  <a:cubicBezTo>
                    <a:pt x="2866" y="690"/>
                    <a:pt x="2789" y="629"/>
                    <a:pt x="2755" y="623"/>
                  </a:cubicBezTo>
                  <a:cubicBezTo>
                    <a:pt x="2721" y="617"/>
                    <a:pt x="2881" y="679"/>
                    <a:pt x="2662" y="682"/>
                  </a:cubicBezTo>
                  <a:cubicBezTo>
                    <a:pt x="2443" y="685"/>
                    <a:pt x="1625" y="730"/>
                    <a:pt x="1439" y="642"/>
                  </a:cubicBezTo>
                  <a:cubicBezTo>
                    <a:pt x="1253" y="554"/>
                    <a:pt x="1601" y="165"/>
                    <a:pt x="1545" y="153"/>
                  </a:cubicBezTo>
                  <a:cubicBezTo>
                    <a:pt x="1489" y="141"/>
                    <a:pt x="1285" y="591"/>
                    <a:pt x="1101" y="568"/>
                  </a:cubicBezTo>
                  <a:cubicBezTo>
                    <a:pt x="917" y="545"/>
                    <a:pt x="506" y="32"/>
                    <a:pt x="443" y="16"/>
                  </a:cubicBezTo>
                  <a:cubicBezTo>
                    <a:pt x="380" y="0"/>
                    <a:pt x="665" y="375"/>
                    <a:pt x="723" y="46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9460" name="Rectangle 20"/>
          <p:cNvSpPr>
            <a:spLocks noChangeArrowheads="1"/>
          </p:cNvSpPr>
          <p:nvPr/>
        </p:nvSpPr>
        <p:spPr bwMode="auto">
          <a:xfrm>
            <a:off x="2743200" y="1435100"/>
            <a:ext cx="16002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1" name="Text Box 21"/>
          <p:cNvSpPr txBox="1">
            <a:spLocks noChangeArrowheads="1"/>
          </p:cNvSpPr>
          <p:nvPr/>
        </p:nvSpPr>
        <p:spPr bwMode="auto">
          <a:xfrm>
            <a:off x="2268538" y="1268413"/>
            <a:ext cx="1223962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600" b="1">
                <a:solidFill>
                  <a:srgbClr val="000000"/>
                </a:solidFill>
              </a:rPr>
              <a:t>Synaptic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600" b="1">
                <a:solidFill>
                  <a:srgbClr val="000000"/>
                </a:solidFill>
              </a:rPr>
              <a:t>change %</a:t>
            </a:r>
          </a:p>
        </p:txBody>
      </p:sp>
      <p:sp>
        <p:nvSpPr>
          <p:cNvPr id="19462" name="Rectangle 22"/>
          <p:cNvSpPr>
            <a:spLocks noChangeArrowheads="1"/>
          </p:cNvSpPr>
          <p:nvPr/>
        </p:nvSpPr>
        <p:spPr bwMode="auto">
          <a:xfrm>
            <a:off x="198438" y="260350"/>
            <a:ext cx="8766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>
                <a:solidFill>
                  <a:srgbClr val="000099"/>
                </a:solidFill>
              </a:rPr>
              <a:t>Spike Timing Dependent Plasticity: Temporal Hebbian Learning</a:t>
            </a:r>
          </a:p>
        </p:txBody>
      </p:sp>
      <p:sp>
        <p:nvSpPr>
          <p:cNvPr id="19463" name="Text Box 23"/>
          <p:cNvSpPr txBox="1">
            <a:spLocks noChangeArrowheads="1"/>
          </p:cNvSpPr>
          <p:nvPr/>
        </p:nvSpPr>
        <p:spPr bwMode="auto">
          <a:xfrm>
            <a:off x="3048000" y="5876925"/>
            <a:ext cx="2971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/>
              <a:t>Weight-change curve</a:t>
            </a:r>
            <a:r>
              <a:rPr lang="en-GB" altLang="en-US" b="1"/>
              <a:t> </a:t>
            </a:r>
            <a:r>
              <a:rPr lang="en-GB" altLang="en-US" sz="1600"/>
              <a:t>(Bi&amp;Poo, 2001)</a:t>
            </a:r>
          </a:p>
        </p:txBody>
      </p:sp>
      <p:sp>
        <p:nvSpPr>
          <p:cNvPr id="19464" name="Rectangle 24"/>
          <p:cNvSpPr>
            <a:spLocks noChangeArrowheads="1"/>
          </p:cNvSpPr>
          <p:nvPr/>
        </p:nvSpPr>
        <p:spPr bwMode="auto">
          <a:xfrm>
            <a:off x="6732588" y="1052513"/>
            <a:ext cx="503237" cy="47529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5" name="Rectangle 25"/>
          <p:cNvSpPr>
            <a:spLocks noChangeArrowheads="1"/>
          </p:cNvSpPr>
          <p:nvPr/>
        </p:nvSpPr>
        <p:spPr bwMode="auto">
          <a:xfrm>
            <a:off x="5148263" y="1371600"/>
            <a:ext cx="16002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64538" name="Group 26"/>
          <p:cNvGrpSpPr>
            <a:grpSpLocks/>
          </p:cNvGrpSpPr>
          <p:nvPr/>
        </p:nvGrpSpPr>
        <p:grpSpPr bwMode="auto">
          <a:xfrm>
            <a:off x="5300663" y="1295400"/>
            <a:ext cx="4114800" cy="2606675"/>
            <a:chOff x="3216" y="816"/>
            <a:chExt cx="2592" cy="1642"/>
          </a:xfrm>
        </p:grpSpPr>
        <p:sp>
          <p:nvSpPr>
            <p:cNvPr id="19470" name="Line 27"/>
            <p:cNvSpPr>
              <a:spLocks noChangeShapeType="1"/>
            </p:cNvSpPr>
            <p:nvPr/>
          </p:nvSpPr>
          <p:spPr bwMode="auto">
            <a:xfrm flipH="1">
              <a:off x="3216" y="2160"/>
              <a:ext cx="1104" cy="13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9471" name="Group 28"/>
            <p:cNvGrpSpPr>
              <a:grpSpLocks/>
            </p:cNvGrpSpPr>
            <p:nvPr/>
          </p:nvGrpSpPr>
          <p:grpSpPr bwMode="auto">
            <a:xfrm>
              <a:off x="4168" y="816"/>
              <a:ext cx="1360" cy="624"/>
              <a:chOff x="4168" y="768"/>
              <a:chExt cx="1360" cy="624"/>
            </a:xfrm>
          </p:grpSpPr>
          <p:sp>
            <p:nvSpPr>
              <p:cNvPr id="19475" name="Text Box 29"/>
              <p:cNvSpPr txBox="1">
                <a:spLocks noChangeAspect="1" noChangeArrowheads="1"/>
              </p:cNvSpPr>
              <p:nvPr/>
            </p:nvSpPr>
            <p:spPr bwMode="auto">
              <a:xfrm>
                <a:off x="4176" y="768"/>
                <a:ext cx="8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800"/>
                  <a:t>Pre</a:t>
                </a:r>
              </a:p>
            </p:txBody>
          </p:sp>
          <p:sp>
            <p:nvSpPr>
              <p:cNvPr id="19476" name="Line 30"/>
              <p:cNvSpPr>
                <a:spLocks noChangeAspect="1" noChangeShapeType="1"/>
              </p:cNvSpPr>
              <p:nvPr/>
            </p:nvSpPr>
            <p:spPr bwMode="auto">
              <a:xfrm>
                <a:off x="4178" y="924"/>
                <a:ext cx="0" cy="2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477" name="Text Box 31"/>
              <p:cNvSpPr txBox="1">
                <a:spLocks noChangeAspect="1" noChangeArrowheads="1"/>
              </p:cNvSpPr>
              <p:nvPr/>
            </p:nvSpPr>
            <p:spPr bwMode="auto">
              <a:xfrm>
                <a:off x="4364" y="1161"/>
                <a:ext cx="47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800" i="1"/>
                  <a:t>t</a:t>
                </a:r>
                <a:r>
                  <a:rPr lang="en-GB" altLang="en-US" sz="1800" i="1" baseline="-25000"/>
                  <a:t>Pre</a:t>
                </a:r>
              </a:p>
            </p:txBody>
          </p:sp>
          <p:sp>
            <p:nvSpPr>
              <p:cNvPr id="19478" name="Line 32"/>
              <p:cNvSpPr>
                <a:spLocks noChangeShapeType="1"/>
              </p:cNvSpPr>
              <p:nvPr/>
            </p:nvSpPr>
            <p:spPr bwMode="auto">
              <a:xfrm>
                <a:off x="4224" y="999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479" name="Line 33"/>
              <p:cNvSpPr>
                <a:spLocks noChangeShapeType="1"/>
              </p:cNvSpPr>
              <p:nvPr/>
            </p:nvSpPr>
            <p:spPr bwMode="auto">
              <a:xfrm>
                <a:off x="4168" y="1191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480" name="Text Box 34"/>
              <p:cNvSpPr txBox="1">
                <a:spLocks noChangeAspect="1" noChangeArrowheads="1"/>
              </p:cNvSpPr>
              <p:nvPr/>
            </p:nvSpPr>
            <p:spPr bwMode="auto">
              <a:xfrm>
                <a:off x="4992" y="768"/>
                <a:ext cx="5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800"/>
                  <a:t>Post</a:t>
                </a:r>
              </a:p>
            </p:txBody>
          </p:sp>
          <p:sp>
            <p:nvSpPr>
              <p:cNvPr id="19481" name="Line 35"/>
              <p:cNvSpPr>
                <a:spLocks noChangeAspect="1" noChangeShapeType="1"/>
              </p:cNvSpPr>
              <p:nvPr/>
            </p:nvSpPr>
            <p:spPr bwMode="auto">
              <a:xfrm>
                <a:off x="4840" y="942"/>
                <a:ext cx="0" cy="2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482" name="Text Box 36"/>
              <p:cNvSpPr txBox="1">
                <a:spLocks noChangeAspect="1" noChangeArrowheads="1"/>
              </p:cNvSpPr>
              <p:nvPr/>
            </p:nvSpPr>
            <p:spPr bwMode="auto">
              <a:xfrm>
                <a:off x="4861" y="1161"/>
                <a:ext cx="57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800" i="1"/>
                  <a:t>t</a:t>
                </a:r>
                <a:r>
                  <a:rPr lang="en-GB" altLang="en-US" sz="1800" i="1" baseline="-25000"/>
                  <a:t>Post</a:t>
                </a:r>
              </a:p>
            </p:txBody>
          </p:sp>
          <p:sp>
            <p:nvSpPr>
              <p:cNvPr id="19483" name="Line 37"/>
              <p:cNvSpPr>
                <a:spLocks noChangeShapeType="1"/>
              </p:cNvSpPr>
              <p:nvPr/>
            </p:nvSpPr>
            <p:spPr bwMode="auto">
              <a:xfrm>
                <a:off x="5232" y="1017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9484" name="Line 38"/>
              <p:cNvSpPr>
                <a:spLocks noChangeShapeType="1"/>
              </p:cNvSpPr>
              <p:nvPr/>
            </p:nvSpPr>
            <p:spPr bwMode="auto">
              <a:xfrm>
                <a:off x="4813" y="1209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9472" name="Freeform 39"/>
            <p:cNvSpPr>
              <a:spLocks noChangeAspect="1"/>
            </p:cNvSpPr>
            <p:nvPr/>
          </p:nvSpPr>
          <p:spPr bwMode="auto">
            <a:xfrm rot="300000">
              <a:off x="4325" y="1550"/>
              <a:ext cx="329" cy="120"/>
            </a:xfrm>
            <a:custGeom>
              <a:avLst/>
              <a:gdLst>
                <a:gd name="T0" fmla="*/ 271 w 1100"/>
                <a:gd name="T1" fmla="*/ 116 h 400"/>
                <a:gd name="T2" fmla="*/ 327 w 1100"/>
                <a:gd name="T3" fmla="*/ 69 h 400"/>
                <a:gd name="T4" fmla="*/ 260 w 1100"/>
                <a:gd name="T5" fmla="*/ 58 h 400"/>
                <a:gd name="T6" fmla="*/ 0 w 1100"/>
                <a:gd name="T7" fmla="*/ 4 h 400"/>
                <a:gd name="T8" fmla="*/ 257 w 1100"/>
                <a:gd name="T9" fmla="*/ 81 h 400"/>
                <a:gd name="T10" fmla="*/ 271 w 1100"/>
                <a:gd name="T11" fmla="*/ 116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00" h="400">
                  <a:moveTo>
                    <a:pt x="907" y="387"/>
                  </a:moveTo>
                  <a:cubicBezTo>
                    <a:pt x="946" y="380"/>
                    <a:pt x="1100" y="261"/>
                    <a:pt x="1093" y="229"/>
                  </a:cubicBezTo>
                  <a:cubicBezTo>
                    <a:pt x="1086" y="197"/>
                    <a:pt x="1050" y="229"/>
                    <a:pt x="868" y="193"/>
                  </a:cubicBezTo>
                  <a:cubicBezTo>
                    <a:pt x="686" y="157"/>
                    <a:pt x="3" y="0"/>
                    <a:pt x="1" y="13"/>
                  </a:cubicBezTo>
                  <a:cubicBezTo>
                    <a:pt x="0" y="25"/>
                    <a:pt x="709" y="207"/>
                    <a:pt x="860" y="270"/>
                  </a:cubicBezTo>
                  <a:cubicBezTo>
                    <a:pt x="1010" y="333"/>
                    <a:pt x="871" y="400"/>
                    <a:pt x="907" y="3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473" name="Freeform 40"/>
            <p:cNvSpPr>
              <a:spLocks noChangeAspect="1"/>
            </p:cNvSpPr>
            <p:nvPr/>
          </p:nvSpPr>
          <p:spPr bwMode="auto">
            <a:xfrm>
              <a:off x="4513" y="1413"/>
              <a:ext cx="863" cy="490"/>
            </a:xfrm>
            <a:custGeom>
              <a:avLst/>
              <a:gdLst>
                <a:gd name="T0" fmla="*/ 217 w 2881"/>
                <a:gd name="T1" fmla="*/ 141 h 1634"/>
                <a:gd name="T2" fmla="*/ 214 w 2881"/>
                <a:gd name="T3" fmla="*/ 225 h 1634"/>
                <a:gd name="T4" fmla="*/ 12 w 2881"/>
                <a:gd name="T5" fmla="*/ 338 h 1634"/>
                <a:gd name="T6" fmla="*/ 285 w 2881"/>
                <a:gd name="T7" fmla="*/ 294 h 1634"/>
                <a:gd name="T8" fmla="*/ 290 w 2881"/>
                <a:gd name="T9" fmla="*/ 483 h 1634"/>
                <a:gd name="T10" fmla="*/ 394 w 2881"/>
                <a:gd name="T11" fmla="*/ 333 h 1634"/>
                <a:gd name="T12" fmla="*/ 589 w 2881"/>
                <a:gd name="T13" fmla="*/ 380 h 1634"/>
                <a:gd name="T14" fmla="*/ 445 w 2881"/>
                <a:gd name="T15" fmla="*/ 252 h 1634"/>
                <a:gd name="T16" fmla="*/ 786 w 2881"/>
                <a:gd name="T17" fmla="*/ 226 h 1634"/>
                <a:gd name="T18" fmla="*/ 827 w 2881"/>
                <a:gd name="T19" fmla="*/ 244 h 1634"/>
                <a:gd name="T20" fmla="*/ 859 w 2881"/>
                <a:gd name="T21" fmla="*/ 217 h 1634"/>
                <a:gd name="T22" fmla="*/ 825 w 2881"/>
                <a:gd name="T23" fmla="*/ 187 h 1634"/>
                <a:gd name="T24" fmla="*/ 797 w 2881"/>
                <a:gd name="T25" fmla="*/ 205 h 1634"/>
                <a:gd name="T26" fmla="*/ 431 w 2881"/>
                <a:gd name="T27" fmla="*/ 193 h 1634"/>
                <a:gd name="T28" fmla="*/ 463 w 2881"/>
                <a:gd name="T29" fmla="*/ 46 h 1634"/>
                <a:gd name="T30" fmla="*/ 330 w 2881"/>
                <a:gd name="T31" fmla="*/ 170 h 1634"/>
                <a:gd name="T32" fmla="*/ 133 w 2881"/>
                <a:gd name="T33" fmla="*/ 5 h 1634"/>
                <a:gd name="T34" fmla="*/ 217 w 2881"/>
                <a:gd name="T35" fmla="*/ 141 h 16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881" h="1634">
                  <a:moveTo>
                    <a:pt x="723" y="469"/>
                  </a:moveTo>
                  <a:cubicBezTo>
                    <a:pt x="768" y="591"/>
                    <a:pt x="829" y="640"/>
                    <a:pt x="715" y="749"/>
                  </a:cubicBezTo>
                  <a:cubicBezTo>
                    <a:pt x="601" y="858"/>
                    <a:pt x="0" y="1089"/>
                    <a:pt x="40" y="1127"/>
                  </a:cubicBezTo>
                  <a:cubicBezTo>
                    <a:pt x="80" y="1165"/>
                    <a:pt x="798" y="898"/>
                    <a:pt x="953" y="979"/>
                  </a:cubicBezTo>
                  <a:cubicBezTo>
                    <a:pt x="1108" y="1060"/>
                    <a:pt x="909" y="1590"/>
                    <a:pt x="969" y="1612"/>
                  </a:cubicBezTo>
                  <a:cubicBezTo>
                    <a:pt x="1029" y="1634"/>
                    <a:pt x="1149" y="1168"/>
                    <a:pt x="1315" y="1111"/>
                  </a:cubicBezTo>
                  <a:cubicBezTo>
                    <a:pt x="1481" y="1054"/>
                    <a:pt x="1939" y="1312"/>
                    <a:pt x="1967" y="1267"/>
                  </a:cubicBezTo>
                  <a:cubicBezTo>
                    <a:pt x="1995" y="1222"/>
                    <a:pt x="1375" y="926"/>
                    <a:pt x="1485" y="841"/>
                  </a:cubicBezTo>
                  <a:cubicBezTo>
                    <a:pt x="1594" y="755"/>
                    <a:pt x="2410" y="760"/>
                    <a:pt x="2623" y="755"/>
                  </a:cubicBezTo>
                  <a:cubicBezTo>
                    <a:pt x="2836" y="750"/>
                    <a:pt x="2721" y="820"/>
                    <a:pt x="2761" y="814"/>
                  </a:cubicBezTo>
                  <a:cubicBezTo>
                    <a:pt x="2802" y="809"/>
                    <a:pt x="2868" y="754"/>
                    <a:pt x="2867" y="722"/>
                  </a:cubicBezTo>
                  <a:cubicBezTo>
                    <a:pt x="2866" y="690"/>
                    <a:pt x="2789" y="629"/>
                    <a:pt x="2755" y="623"/>
                  </a:cubicBezTo>
                  <a:cubicBezTo>
                    <a:pt x="2721" y="617"/>
                    <a:pt x="2881" y="679"/>
                    <a:pt x="2662" y="682"/>
                  </a:cubicBezTo>
                  <a:cubicBezTo>
                    <a:pt x="2443" y="685"/>
                    <a:pt x="1625" y="730"/>
                    <a:pt x="1439" y="642"/>
                  </a:cubicBezTo>
                  <a:cubicBezTo>
                    <a:pt x="1253" y="554"/>
                    <a:pt x="1601" y="165"/>
                    <a:pt x="1545" y="153"/>
                  </a:cubicBezTo>
                  <a:cubicBezTo>
                    <a:pt x="1489" y="141"/>
                    <a:pt x="1285" y="591"/>
                    <a:pt x="1101" y="568"/>
                  </a:cubicBezTo>
                  <a:cubicBezTo>
                    <a:pt x="917" y="545"/>
                    <a:pt x="506" y="32"/>
                    <a:pt x="443" y="16"/>
                  </a:cubicBezTo>
                  <a:cubicBezTo>
                    <a:pt x="380" y="0"/>
                    <a:pt x="665" y="375"/>
                    <a:pt x="723" y="46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474" name="Text Box 41"/>
            <p:cNvSpPr txBox="1">
              <a:spLocks noChangeArrowheads="1"/>
            </p:cNvSpPr>
            <p:nvPr/>
          </p:nvSpPr>
          <p:spPr bwMode="auto">
            <a:xfrm>
              <a:off x="4080" y="1920"/>
              <a:ext cx="1728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GB" altLang="en-US">
                  <a:solidFill>
                    <a:srgbClr val="FF3300"/>
                  </a:solidFill>
                </a:rPr>
                <a:t>Pre precedes Post:</a:t>
              </a:r>
            </a:p>
            <a:p>
              <a:pPr algn="ctr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GB" altLang="en-US">
                  <a:solidFill>
                    <a:srgbClr val="FF3300"/>
                  </a:solidFill>
                </a:rPr>
                <a:t>Long-term </a:t>
              </a:r>
            </a:p>
            <a:p>
              <a:pPr algn="ctr"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GB" altLang="en-US">
                  <a:solidFill>
                    <a:srgbClr val="FF3300"/>
                  </a:solidFill>
                </a:rPr>
                <a:t>Potentiation</a:t>
              </a:r>
            </a:p>
          </p:txBody>
        </p:sp>
      </p:grpSp>
      <p:sp>
        <p:nvSpPr>
          <p:cNvPr id="19467" name="Rectangle 42"/>
          <p:cNvSpPr>
            <a:spLocks noChangeArrowheads="1"/>
          </p:cNvSpPr>
          <p:nvPr/>
        </p:nvSpPr>
        <p:spPr bwMode="auto">
          <a:xfrm>
            <a:off x="5148263" y="1371600"/>
            <a:ext cx="16002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4555" name="Text Box 43"/>
          <p:cNvSpPr txBox="1">
            <a:spLocks noChangeArrowheads="1"/>
          </p:cNvSpPr>
          <p:nvPr/>
        </p:nvSpPr>
        <p:spPr bwMode="auto">
          <a:xfrm rot="-3350626">
            <a:off x="38100" y="1485900"/>
            <a:ext cx="1936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3600" b="1">
                <a:solidFill>
                  <a:schemeClr val="accent2"/>
                </a:solidFill>
              </a:rPr>
              <a:t>Acausal</a:t>
            </a:r>
          </a:p>
        </p:txBody>
      </p:sp>
      <p:sp>
        <p:nvSpPr>
          <p:cNvPr id="64556" name="Text Box 44"/>
          <p:cNvSpPr txBox="1">
            <a:spLocks noChangeArrowheads="1"/>
          </p:cNvSpPr>
          <p:nvPr/>
        </p:nvSpPr>
        <p:spPr bwMode="auto">
          <a:xfrm rot="-1460836">
            <a:off x="7086600" y="4724400"/>
            <a:ext cx="16827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3600" b="1">
                <a:solidFill>
                  <a:srgbClr val="FF0000"/>
                </a:solidFill>
              </a:rPr>
              <a:t>Causal</a:t>
            </a:r>
          </a:p>
          <a:p>
            <a:pPr algn="ctr" eaLnBrk="1" hangingPunct="1"/>
            <a:r>
              <a:rPr lang="en-GB" altLang="en-US" sz="1400" b="1">
                <a:solidFill>
                  <a:srgbClr val="FF0000"/>
                </a:solidFill>
              </a:rPr>
              <a:t>(possibly)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4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55" grpId="0"/>
      <p:bldP spid="645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6"/>
          <p:cNvSpPr txBox="1">
            <a:spLocks noChangeArrowheads="1"/>
          </p:cNvSpPr>
          <p:nvPr/>
        </p:nvSpPr>
        <p:spPr bwMode="auto">
          <a:xfrm>
            <a:off x="5140325" y="152400"/>
            <a:ext cx="39274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Different Learning Curves</a:t>
            </a:r>
          </a:p>
          <a:p>
            <a:pPr eaLnBrk="1" hangingPunct="1"/>
            <a:endParaRPr lang="en-GB" altLang="en-US" sz="2400" b="1"/>
          </a:p>
          <a:p>
            <a:pPr eaLnBrk="1" hangingPunct="1"/>
            <a:r>
              <a:rPr lang="en-GB" altLang="en-US" sz="1600"/>
              <a:t>(Note: X-axis is pre-post,</a:t>
            </a:r>
          </a:p>
          <a:p>
            <a:pPr eaLnBrk="1" hangingPunct="1"/>
            <a:r>
              <a:rPr lang="en-GB" altLang="en-US" sz="1600"/>
              <a:t>We will use: post - pre,</a:t>
            </a:r>
          </a:p>
          <a:p>
            <a:pPr eaLnBrk="1" hangingPunct="1"/>
            <a:r>
              <a:rPr lang="en-GB" altLang="en-US" sz="1600"/>
              <a:t>which seems more natural)</a:t>
            </a:r>
            <a:endParaRPr lang="en-US" altLang="en-US" sz="1600"/>
          </a:p>
        </p:txBody>
      </p:sp>
      <p:graphicFrame>
        <p:nvGraphicFramePr>
          <p:cNvPr id="20483" name="Object 12"/>
          <p:cNvGraphicFramePr>
            <a:graphicFrameLocks noChangeAspect="1"/>
          </p:cNvGraphicFramePr>
          <p:nvPr/>
        </p:nvGraphicFramePr>
        <p:xfrm>
          <a:off x="0" y="228600"/>
          <a:ext cx="4627563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PHOTO-PAINT" r:id="rId4" imgW="3060317" imgH="3174603" progId="CorelPhotoPaint.Image.12">
                  <p:embed/>
                </p:oleObj>
              </mc:Choice>
              <mc:Fallback>
                <p:oleObj name="PHOTO-PAINT" r:id="rId4" imgW="3060317" imgH="3174603" progId="CorelPhotoPaint.Image.1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4627563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13"/>
          <p:cNvGraphicFramePr>
            <a:graphicFrameLocks noChangeAspect="1"/>
          </p:cNvGraphicFramePr>
          <p:nvPr/>
        </p:nvGraphicFramePr>
        <p:xfrm>
          <a:off x="4191000" y="2805113"/>
          <a:ext cx="4953000" cy="405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4" name="PHOTO-PAINT" r:id="rId6" imgW="3073016" imgH="2514286" progId="CorelPhotoPaint.Image.12">
                  <p:embed/>
                </p:oleObj>
              </mc:Choice>
              <mc:Fallback>
                <p:oleObj name="PHOTO-PAINT" r:id="rId6" imgW="3073016" imgH="2514286" progId="CorelPhotoPaint.Image.1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805113"/>
                        <a:ext cx="4953000" cy="405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41325" y="3517900"/>
            <a:ext cx="7864475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b="1">
                <a:cs typeface="Arial" charset="0"/>
              </a:rPr>
              <a:t>But how do we know that “synaptic plasticity” as observed on the cellular level has any connection to learning and memory?</a:t>
            </a:r>
          </a:p>
          <a:p>
            <a:pPr eaLnBrk="1" hangingPunct="1"/>
            <a:endParaRPr lang="en-US" altLang="en-US" sz="2800" b="1">
              <a:cs typeface="Arial" charset="0"/>
            </a:endParaRPr>
          </a:p>
          <a:p>
            <a:pPr eaLnBrk="1" hangingPunct="1"/>
            <a:r>
              <a:rPr lang="en-US" altLang="en-US" sz="2800">
                <a:cs typeface="Arial" charset="0"/>
              </a:rPr>
              <a:t>What types of criterions can we use to answer this question? 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517525" y="293688"/>
            <a:ext cx="78644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>
                <a:cs typeface="Arial" charset="0"/>
              </a:rPr>
              <a:t>At this level we know much about the cellular and molecular basis of synaptic plasticity.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28600" y="0"/>
            <a:ext cx="82931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lt-LT" altLang="en-US" sz="3200"/>
              <a:t>Heb</a:t>
            </a:r>
            <a:r>
              <a:rPr lang="en-US" altLang="en-US" sz="3200"/>
              <a:t>bian learning</a:t>
            </a:r>
            <a:endParaRPr lang="de-DE" altLang="en-US" sz="3200"/>
          </a:p>
          <a:p>
            <a:pPr algn="ctr" eaLnBrk="1" hangingPunct="1">
              <a:lnSpc>
                <a:spcPct val="85000"/>
              </a:lnSpc>
            </a:pPr>
            <a:endParaRPr lang="en-GB" altLang="en-US" sz="3200"/>
          </a:p>
        </p:txBody>
      </p:sp>
      <p:sp>
        <p:nvSpPr>
          <p:cNvPr id="4099" name="Rectangle 3"/>
          <p:cNvSpPr>
            <a:spLocks noChangeAspect="1" noChangeArrowheads="1"/>
          </p:cNvSpPr>
          <p:nvPr/>
        </p:nvSpPr>
        <p:spPr bwMode="auto">
          <a:xfrm>
            <a:off x="4124325" y="5040313"/>
            <a:ext cx="787400" cy="676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0" name="Freeform 4"/>
          <p:cNvSpPr>
            <a:spLocks noChangeAspect="1"/>
          </p:cNvSpPr>
          <p:nvPr/>
        </p:nvSpPr>
        <p:spPr bwMode="auto">
          <a:xfrm>
            <a:off x="2700338" y="4852988"/>
            <a:ext cx="2252662" cy="1277937"/>
          </a:xfrm>
          <a:custGeom>
            <a:avLst/>
            <a:gdLst>
              <a:gd name="T0" fmla="*/ 565316 w 2881"/>
              <a:gd name="T1" fmla="*/ 366801 h 1634"/>
              <a:gd name="T2" fmla="*/ 559061 w 2881"/>
              <a:gd name="T3" fmla="*/ 585786 h 1634"/>
              <a:gd name="T4" fmla="*/ 31276 w 2881"/>
              <a:gd name="T5" fmla="*/ 881417 h 1634"/>
              <a:gd name="T6" fmla="*/ 745153 w 2881"/>
              <a:gd name="T7" fmla="*/ 765667 h 1634"/>
              <a:gd name="T8" fmla="*/ 757664 w 2881"/>
              <a:gd name="T9" fmla="*/ 1260731 h 1634"/>
              <a:gd name="T10" fmla="*/ 1028202 w 2881"/>
              <a:gd name="T11" fmla="*/ 868903 h 1634"/>
              <a:gd name="T12" fmla="*/ 1538003 w 2881"/>
              <a:gd name="T13" fmla="*/ 990910 h 1634"/>
              <a:gd name="T14" fmla="*/ 1161126 w 2881"/>
              <a:gd name="T15" fmla="*/ 657739 h 1634"/>
              <a:gd name="T16" fmla="*/ 2050931 w 2881"/>
              <a:gd name="T17" fmla="*/ 590479 h 1634"/>
              <a:gd name="T18" fmla="*/ 2158834 w 2881"/>
              <a:gd name="T19" fmla="*/ 636622 h 1634"/>
              <a:gd name="T20" fmla="*/ 2241715 w 2881"/>
              <a:gd name="T21" fmla="*/ 564670 h 1634"/>
              <a:gd name="T22" fmla="*/ 2154142 w 2881"/>
              <a:gd name="T23" fmla="*/ 487243 h 1634"/>
              <a:gd name="T24" fmla="*/ 2081425 w 2881"/>
              <a:gd name="T25" fmla="*/ 533386 h 1634"/>
              <a:gd name="T26" fmla="*/ 1125158 w 2881"/>
              <a:gd name="T27" fmla="*/ 502103 h 1634"/>
              <a:gd name="T28" fmla="*/ 1208040 w 2881"/>
              <a:gd name="T29" fmla="*/ 119660 h 1634"/>
              <a:gd name="T30" fmla="*/ 860875 w 2881"/>
              <a:gd name="T31" fmla="*/ 444228 h 1634"/>
              <a:gd name="T32" fmla="*/ 346383 w 2881"/>
              <a:gd name="T33" fmla="*/ 12513 h 1634"/>
              <a:gd name="T34" fmla="*/ 565316 w 2881"/>
              <a:gd name="T35" fmla="*/ 366801 h 163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881" h="1634">
                <a:moveTo>
                  <a:pt x="723" y="469"/>
                </a:moveTo>
                <a:cubicBezTo>
                  <a:pt x="768" y="591"/>
                  <a:pt x="829" y="640"/>
                  <a:pt x="715" y="749"/>
                </a:cubicBezTo>
                <a:cubicBezTo>
                  <a:pt x="601" y="858"/>
                  <a:pt x="0" y="1089"/>
                  <a:pt x="40" y="1127"/>
                </a:cubicBezTo>
                <a:cubicBezTo>
                  <a:pt x="80" y="1165"/>
                  <a:pt x="798" y="898"/>
                  <a:pt x="953" y="979"/>
                </a:cubicBezTo>
                <a:cubicBezTo>
                  <a:pt x="1108" y="1060"/>
                  <a:pt x="909" y="1590"/>
                  <a:pt x="969" y="1612"/>
                </a:cubicBezTo>
                <a:cubicBezTo>
                  <a:pt x="1029" y="1634"/>
                  <a:pt x="1149" y="1168"/>
                  <a:pt x="1315" y="1111"/>
                </a:cubicBezTo>
                <a:cubicBezTo>
                  <a:pt x="1481" y="1054"/>
                  <a:pt x="1939" y="1312"/>
                  <a:pt x="1967" y="1267"/>
                </a:cubicBezTo>
                <a:cubicBezTo>
                  <a:pt x="1995" y="1222"/>
                  <a:pt x="1375" y="926"/>
                  <a:pt x="1485" y="841"/>
                </a:cubicBezTo>
                <a:cubicBezTo>
                  <a:pt x="1594" y="755"/>
                  <a:pt x="2410" y="760"/>
                  <a:pt x="2623" y="755"/>
                </a:cubicBezTo>
                <a:cubicBezTo>
                  <a:pt x="2836" y="750"/>
                  <a:pt x="2721" y="820"/>
                  <a:pt x="2761" y="814"/>
                </a:cubicBezTo>
                <a:cubicBezTo>
                  <a:pt x="2802" y="809"/>
                  <a:pt x="2868" y="754"/>
                  <a:pt x="2867" y="722"/>
                </a:cubicBezTo>
                <a:cubicBezTo>
                  <a:pt x="2866" y="690"/>
                  <a:pt x="2789" y="629"/>
                  <a:pt x="2755" y="623"/>
                </a:cubicBezTo>
                <a:cubicBezTo>
                  <a:pt x="2721" y="617"/>
                  <a:pt x="2881" y="679"/>
                  <a:pt x="2662" y="682"/>
                </a:cubicBezTo>
                <a:cubicBezTo>
                  <a:pt x="2443" y="685"/>
                  <a:pt x="1625" y="730"/>
                  <a:pt x="1439" y="642"/>
                </a:cubicBezTo>
                <a:cubicBezTo>
                  <a:pt x="1253" y="554"/>
                  <a:pt x="1601" y="165"/>
                  <a:pt x="1545" y="153"/>
                </a:cubicBezTo>
                <a:cubicBezTo>
                  <a:pt x="1489" y="141"/>
                  <a:pt x="1285" y="591"/>
                  <a:pt x="1101" y="568"/>
                </a:cubicBezTo>
                <a:cubicBezTo>
                  <a:pt x="917" y="545"/>
                  <a:pt x="506" y="32"/>
                  <a:pt x="443" y="16"/>
                </a:cubicBezTo>
                <a:cubicBezTo>
                  <a:pt x="380" y="0"/>
                  <a:pt x="665" y="375"/>
                  <a:pt x="723" y="469"/>
                </a:cubicBezTo>
                <a:close/>
              </a:path>
            </a:pathLst>
          </a:custGeom>
          <a:solidFill>
            <a:srgbClr val="969696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01" name="Freeform 5"/>
          <p:cNvSpPr>
            <a:spLocks noChangeAspect="1"/>
          </p:cNvSpPr>
          <p:nvPr/>
        </p:nvSpPr>
        <p:spPr bwMode="auto">
          <a:xfrm rot="900000">
            <a:off x="304800" y="4589463"/>
            <a:ext cx="2667000" cy="1277937"/>
          </a:xfrm>
          <a:custGeom>
            <a:avLst/>
            <a:gdLst>
              <a:gd name="T0" fmla="*/ 669296 w 2881"/>
              <a:gd name="T1" fmla="*/ 366801 h 1634"/>
              <a:gd name="T2" fmla="*/ 661890 w 2881"/>
              <a:gd name="T3" fmla="*/ 585786 h 1634"/>
              <a:gd name="T4" fmla="*/ 37029 w 2881"/>
              <a:gd name="T5" fmla="*/ 881417 h 1634"/>
              <a:gd name="T6" fmla="*/ 882211 w 2881"/>
              <a:gd name="T7" fmla="*/ 765667 h 1634"/>
              <a:gd name="T8" fmla="*/ 897023 w 2881"/>
              <a:gd name="T9" fmla="*/ 1260731 h 1634"/>
              <a:gd name="T10" fmla="*/ 1217322 w 2881"/>
              <a:gd name="T11" fmla="*/ 868903 h 1634"/>
              <a:gd name="T12" fmla="*/ 1820892 w 2881"/>
              <a:gd name="T13" fmla="*/ 990910 h 1634"/>
              <a:gd name="T14" fmla="*/ 1374695 w 2881"/>
              <a:gd name="T15" fmla="*/ 657739 h 1634"/>
              <a:gd name="T16" fmla="*/ 2428164 w 2881"/>
              <a:gd name="T17" fmla="*/ 590479 h 1634"/>
              <a:gd name="T18" fmla="*/ 2555914 w 2881"/>
              <a:gd name="T19" fmla="*/ 636622 h 1634"/>
              <a:gd name="T20" fmla="*/ 2654040 w 2881"/>
              <a:gd name="T21" fmla="*/ 564670 h 1634"/>
              <a:gd name="T22" fmla="*/ 2550359 w 2881"/>
              <a:gd name="T23" fmla="*/ 487243 h 1634"/>
              <a:gd name="T24" fmla="*/ 2464267 w 2881"/>
              <a:gd name="T25" fmla="*/ 533386 h 1634"/>
              <a:gd name="T26" fmla="*/ 1332111 w 2881"/>
              <a:gd name="T27" fmla="*/ 502103 h 1634"/>
              <a:gd name="T28" fmla="*/ 1430238 w 2881"/>
              <a:gd name="T29" fmla="*/ 119660 h 1634"/>
              <a:gd name="T30" fmla="*/ 1019218 w 2881"/>
              <a:gd name="T31" fmla="*/ 444228 h 1634"/>
              <a:gd name="T32" fmla="*/ 410094 w 2881"/>
              <a:gd name="T33" fmla="*/ 12513 h 1634"/>
              <a:gd name="T34" fmla="*/ 669296 w 2881"/>
              <a:gd name="T35" fmla="*/ 366801 h 163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881" h="1634">
                <a:moveTo>
                  <a:pt x="723" y="469"/>
                </a:moveTo>
                <a:cubicBezTo>
                  <a:pt x="768" y="591"/>
                  <a:pt x="829" y="640"/>
                  <a:pt x="715" y="749"/>
                </a:cubicBezTo>
                <a:cubicBezTo>
                  <a:pt x="601" y="858"/>
                  <a:pt x="0" y="1089"/>
                  <a:pt x="40" y="1127"/>
                </a:cubicBezTo>
                <a:cubicBezTo>
                  <a:pt x="80" y="1165"/>
                  <a:pt x="798" y="898"/>
                  <a:pt x="953" y="979"/>
                </a:cubicBezTo>
                <a:cubicBezTo>
                  <a:pt x="1108" y="1060"/>
                  <a:pt x="909" y="1590"/>
                  <a:pt x="969" y="1612"/>
                </a:cubicBezTo>
                <a:cubicBezTo>
                  <a:pt x="1029" y="1634"/>
                  <a:pt x="1149" y="1168"/>
                  <a:pt x="1315" y="1111"/>
                </a:cubicBezTo>
                <a:cubicBezTo>
                  <a:pt x="1481" y="1054"/>
                  <a:pt x="1939" y="1312"/>
                  <a:pt x="1967" y="1267"/>
                </a:cubicBezTo>
                <a:cubicBezTo>
                  <a:pt x="1995" y="1222"/>
                  <a:pt x="1375" y="926"/>
                  <a:pt x="1485" y="841"/>
                </a:cubicBezTo>
                <a:cubicBezTo>
                  <a:pt x="1594" y="755"/>
                  <a:pt x="2410" y="760"/>
                  <a:pt x="2623" y="755"/>
                </a:cubicBezTo>
                <a:cubicBezTo>
                  <a:pt x="2836" y="750"/>
                  <a:pt x="2721" y="820"/>
                  <a:pt x="2761" y="814"/>
                </a:cubicBezTo>
                <a:cubicBezTo>
                  <a:pt x="2802" y="809"/>
                  <a:pt x="2868" y="754"/>
                  <a:pt x="2867" y="722"/>
                </a:cubicBezTo>
                <a:cubicBezTo>
                  <a:pt x="2866" y="690"/>
                  <a:pt x="2789" y="629"/>
                  <a:pt x="2755" y="623"/>
                </a:cubicBezTo>
                <a:cubicBezTo>
                  <a:pt x="2721" y="617"/>
                  <a:pt x="2881" y="679"/>
                  <a:pt x="2662" y="682"/>
                </a:cubicBezTo>
                <a:cubicBezTo>
                  <a:pt x="2443" y="685"/>
                  <a:pt x="1625" y="730"/>
                  <a:pt x="1439" y="642"/>
                </a:cubicBezTo>
                <a:cubicBezTo>
                  <a:pt x="1253" y="554"/>
                  <a:pt x="1601" y="165"/>
                  <a:pt x="1545" y="153"/>
                </a:cubicBezTo>
                <a:cubicBezTo>
                  <a:pt x="1489" y="141"/>
                  <a:pt x="1285" y="591"/>
                  <a:pt x="1101" y="568"/>
                </a:cubicBezTo>
                <a:cubicBezTo>
                  <a:pt x="917" y="545"/>
                  <a:pt x="506" y="32"/>
                  <a:pt x="443" y="16"/>
                </a:cubicBezTo>
                <a:cubicBezTo>
                  <a:pt x="380" y="0"/>
                  <a:pt x="665" y="375"/>
                  <a:pt x="723" y="469"/>
                </a:cubicBezTo>
                <a:close/>
              </a:path>
            </a:pathLst>
          </a:custGeom>
          <a:solidFill>
            <a:srgbClr val="969696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02" name="Oval 6"/>
          <p:cNvSpPr>
            <a:spLocks noChangeArrowheads="1"/>
          </p:cNvSpPr>
          <p:nvPr/>
        </p:nvSpPr>
        <p:spPr bwMode="auto">
          <a:xfrm>
            <a:off x="2667000" y="5257800"/>
            <a:ext cx="609600" cy="5334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1066800" y="49530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altLang="en-US" sz="2400"/>
              <a:t>A</a:t>
            </a:r>
            <a:endParaRPr lang="en-GB" altLang="en-US" sz="2400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3048000" y="52578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de-DE" altLang="en-US" sz="2400"/>
              <a:t>B</a:t>
            </a:r>
            <a:endParaRPr lang="en-GB" altLang="en-US" sz="2400"/>
          </a:p>
        </p:txBody>
      </p:sp>
      <p:sp>
        <p:nvSpPr>
          <p:cNvPr id="4105" name="Text Box 9"/>
          <p:cNvSpPr txBox="1">
            <a:spLocks noChangeAspect="1" noChangeArrowheads="1"/>
          </p:cNvSpPr>
          <p:nvPr/>
        </p:nvSpPr>
        <p:spPr bwMode="auto">
          <a:xfrm>
            <a:off x="3962400" y="35194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lt-LT" altLang="en-US" sz="1800"/>
              <a:t>A</a:t>
            </a:r>
            <a:endParaRPr lang="en-GB" altLang="en-US" sz="1800"/>
          </a:p>
        </p:txBody>
      </p:sp>
      <p:sp>
        <p:nvSpPr>
          <p:cNvPr id="4106" name="Text Box 10"/>
          <p:cNvSpPr txBox="1">
            <a:spLocks noChangeAspect="1" noChangeArrowheads="1"/>
          </p:cNvSpPr>
          <p:nvPr/>
        </p:nvSpPr>
        <p:spPr bwMode="auto">
          <a:xfrm>
            <a:off x="4311650" y="4546600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GB" altLang="en-US" i="1"/>
          </a:p>
        </p:txBody>
      </p:sp>
      <p:sp>
        <p:nvSpPr>
          <p:cNvPr id="4107" name="Text Box 11"/>
          <p:cNvSpPr txBox="1">
            <a:spLocks noChangeAspect="1" noChangeArrowheads="1"/>
          </p:cNvSpPr>
          <p:nvPr/>
        </p:nvSpPr>
        <p:spPr bwMode="auto">
          <a:xfrm>
            <a:off x="3949700" y="4267200"/>
            <a:ext cx="850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lt-LT" altLang="en-US" sz="1800"/>
              <a:t>B</a:t>
            </a:r>
            <a:endParaRPr lang="en-GB" altLang="en-US" sz="1800"/>
          </a:p>
        </p:txBody>
      </p:sp>
      <p:sp>
        <p:nvSpPr>
          <p:cNvPr id="4108" name="Line 12"/>
          <p:cNvSpPr>
            <a:spLocks noChangeAspect="1" noChangeShapeType="1"/>
          </p:cNvSpPr>
          <p:nvPr/>
        </p:nvSpPr>
        <p:spPr bwMode="auto">
          <a:xfrm>
            <a:off x="4386263" y="4543425"/>
            <a:ext cx="0" cy="425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09" name="Text Box 13"/>
          <p:cNvSpPr txBox="1">
            <a:spLocks noChangeAspect="1" noChangeArrowheads="1"/>
          </p:cNvSpPr>
          <p:nvPr/>
        </p:nvSpPr>
        <p:spPr bwMode="auto">
          <a:xfrm>
            <a:off x="7543800" y="4953000"/>
            <a:ext cx="911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800" i="1"/>
              <a:t>t</a:t>
            </a:r>
            <a:endParaRPr lang="en-GB" altLang="en-US" sz="1800" i="1" baseline="-25000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4538663" y="4648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>
            <a:off x="4614863" y="4648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>
            <a:off x="4919663" y="4648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3" name="Line 17"/>
          <p:cNvSpPr>
            <a:spLocks noChangeAspect="1" noChangeShapeType="1"/>
          </p:cNvSpPr>
          <p:nvPr/>
        </p:nvSpPr>
        <p:spPr bwMode="auto">
          <a:xfrm>
            <a:off x="4340225" y="3810000"/>
            <a:ext cx="0" cy="425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5010150" y="3886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4552950" y="3886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4476750" y="3886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7" name="Line 21"/>
          <p:cNvSpPr>
            <a:spLocks noChangeShapeType="1"/>
          </p:cNvSpPr>
          <p:nvPr/>
        </p:nvSpPr>
        <p:spPr bwMode="auto">
          <a:xfrm>
            <a:off x="4343400" y="41910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8" name="Line 22"/>
          <p:cNvSpPr>
            <a:spLocks noChangeShapeType="1"/>
          </p:cNvSpPr>
          <p:nvPr/>
        </p:nvSpPr>
        <p:spPr bwMode="auto">
          <a:xfrm>
            <a:off x="5638800" y="3886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19" name="Line 23"/>
          <p:cNvSpPr>
            <a:spLocks noChangeShapeType="1"/>
          </p:cNvSpPr>
          <p:nvPr/>
        </p:nvSpPr>
        <p:spPr bwMode="auto">
          <a:xfrm>
            <a:off x="5791200" y="3886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0" name="Line 24"/>
          <p:cNvSpPr>
            <a:spLocks noChangeShapeType="1"/>
          </p:cNvSpPr>
          <p:nvPr/>
        </p:nvSpPr>
        <p:spPr bwMode="auto">
          <a:xfrm>
            <a:off x="6477000" y="3886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1" name="Line 25"/>
          <p:cNvSpPr>
            <a:spLocks noChangeShapeType="1"/>
          </p:cNvSpPr>
          <p:nvPr/>
        </p:nvSpPr>
        <p:spPr bwMode="auto">
          <a:xfrm>
            <a:off x="6553200" y="3886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>
            <a:off x="6324600" y="3886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3" name="Line 27"/>
          <p:cNvSpPr>
            <a:spLocks noChangeShapeType="1"/>
          </p:cNvSpPr>
          <p:nvPr/>
        </p:nvSpPr>
        <p:spPr bwMode="auto">
          <a:xfrm>
            <a:off x="6477000" y="4648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4" name="Line 28"/>
          <p:cNvSpPr>
            <a:spLocks noChangeShapeType="1"/>
          </p:cNvSpPr>
          <p:nvPr/>
        </p:nvSpPr>
        <p:spPr bwMode="auto">
          <a:xfrm>
            <a:off x="6553200" y="4648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5" name="Line 29"/>
          <p:cNvSpPr>
            <a:spLocks noChangeShapeType="1"/>
          </p:cNvSpPr>
          <p:nvPr/>
        </p:nvSpPr>
        <p:spPr bwMode="auto">
          <a:xfrm>
            <a:off x="6324600" y="4648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6" name="Line 30"/>
          <p:cNvSpPr>
            <a:spLocks noChangeShapeType="1"/>
          </p:cNvSpPr>
          <p:nvPr/>
        </p:nvSpPr>
        <p:spPr bwMode="auto">
          <a:xfrm>
            <a:off x="5715000" y="4648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7" name="Line 31"/>
          <p:cNvSpPr>
            <a:spLocks noChangeShapeType="1"/>
          </p:cNvSpPr>
          <p:nvPr/>
        </p:nvSpPr>
        <p:spPr bwMode="auto">
          <a:xfrm>
            <a:off x="5791200" y="4648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8" name="Line 32"/>
          <p:cNvSpPr>
            <a:spLocks noChangeShapeType="1"/>
          </p:cNvSpPr>
          <p:nvPr/>
        </p:nvSpPr>
        <p:spPr bwMode="auto">
          <a:xfrm>
            <a:off x="5562600" y="46482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29" name="Text Box 33"/>
          <p:cNvSpPr txBox="1">
            <a:spLocks noChangeArrowheads="1"/>
          </p:cNvSpPr>
          <p:nvPr/>
        </p:nvSpPr>
        <p:spPr bwMode="auto">
          <a:xfrm>
            <a:off x="838200" y="993775"/>
            <a:ext cx="7086600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en-US" sz="2400">
                <a:solidFill>
                  <a:srgbClr val="0000CC"/>
                </a:solidFill>
              </a:rPr>
              <a:t>When an axon of cell A excites cell B and repeatedly or persistently takes part in firing it, some growth processes or metabolic change takes place in one or both cells so that A‘s efficiency ... is increased. </a:t>
            </a:r>
          </a:p>
          <a:p>
            <a:pPr algn="ctr" eaLnBrk="1" hangingPunct="1">
              <a:lnSpc>
                <a:spcPct val="85000"/>
              </a:lnSpc>
            </a:pPr>
            <a:r>
              <a:rPr lang="de-DE" altLang="en-US">
                <a:solidFill>
                  <a:srgbClr val="0000CC"/>
                </a:solidFill>
              </a:rPr>
              <a:t>		</a:t>
            </a:r>
          </a:p>
          <a:p>
            <a:pPr algn="ctr" eaLnBrk="1" hangingPunct="1">
              <a:lnSpc>
                <a:spcPct val="85000"/>
              </a:lnSpc>
            </a:pPr>
            <a:r>
              <a:rPr lang="de-DE" altLang="en-US">
                <a:solidFill>
                  <a:srgbClr val="0000CC"/>
                </a:solidFill>
              </a:rPr>
              <a:t>				Donald Hebb (1949)</a:t>
            </a:r>
            <a:endParaRPr lang="en-GB" altLang="en-US">
              <a:solidFill>
                <a:srgbClr val="0000CC"/>
              </a:solidFill>
            </a:endParaRPr>
          </a:p>
        </p:txBody>
      </p:sp>
      <p:sp>
        <p:nvSpPr>
          <p:cNvPr id="4130" name="Line 34"/>
          <p:cNvSpPr>
            <a:spLocks noChangeShapeType="1"/>
          </p:cNvSpPr>
          <p:nvPr/>
        </p:nvSpPr>
        <p:spPr bwMode="auto">
          <a:xfrm>
            <a:off x="4343400" y="49530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 smtClean="0"/>
              <a:t>Synaptic Plasticity and Memory Hypothesis</a:t>
            </a: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304800" y="1600200"/>
            <a:ext cx="838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libri" pitchFamily="34" charset="0"/>
                <a:cs typeface="Arial" charset="0"/>
              </a:rPr>
              <a:t>'Activity-dependent synaptic plasticity is induced at appropriate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libri" pitchFamily="34" charset="0"/>
                <a:cs typeface="Arial" charset="0"/>
              </a:rPr>
              <a:t>synapses during memory formation, and is both necessary and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libri" pitchFamily="34" charset="0"/>
                <a:cs typeface="Arial" charset="0"/>
              </a:rPr>
              <a:t>sufficient for the information storage […].’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alibri" pitchFamily="34" charset="0"/>
                <a:cs typeface="Arial" charset="0"/>
              </a:rPr>
              <a:t>(Martin et al., 2000; Martin and Morris, 2002)</a:t>
            </a:r>
          </a:p>
        </p:txBody>
      </p:sp>
      <p:pic>
        <p:nvPicPr>
          <p:cNvPr id="1026" name="Picture 2" descr="http://t1.gstatic.com/images?q=tbn:ANd9GcRqQ6m5CRy0Bb9OlmiwHE0JLW8KrAomjktui72NwpY0IhqSoCblCOS1k2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3852863"/>
            <a:ext cx="1866900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2876550" y="3429000"/>
            <a:ext cx="4591050" cy="2438400"/>
            <a:chOff x="2876550" y="4277303"/>
            <a:chExt cx="4591050" cy="2438400"/>
          </a:xfrm>
        </p:grpSpPr>
        <p:sp>
          <p:nvSpPr>
            <p:cNvPr id="19" name="Rectangle 18"/>
            <p:cNvSpPr/>
            <p:nvPr/>
          </p:nvSpPr>
          <p:spPr>
            <a:xfrm>
              <a:off x="4572000" y="4277303"/>
              <a:ext cx="2895600" cy="243840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2876550" y="4277303"/>
              <a:ext cx="1695450" cy="5762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876550" y="4853566"/>
              <a:ext cx="1695450" cy="186213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2876550" y="4853566"/>
              <a:ext cx="4591050" cy="186213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2876550" y="4277303"/>
              <a:ext cx="4591050" cy="5762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572" name="Picture 2" descr="http://thenanoage.com/images/human-brain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4277303"/>
              <a:ext cx="2934410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Oval 6"/>
          <p:cNvSpPr/>
          <p:nvPr/>
        </p:nvSpPr>
        <p:spPr>
          <a:xfrm>
            <a:off x="5367338" y="3984625"/>
            <a:ext cx="2286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5986463" y="3951288"/>
            <a:ext cx="2286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Oval 9"/>
          <p:cNvSpPr/>
          <p:nvPr/>
        </p:nvSpPr>
        <p:spPr>
          <a:xfrm>
            <a:off x="5253038" y="4386263"/>
            <a:ext cx="2286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Oval 10"/>
          <p:cNvSpPr/>
          <p:nvPr/>
        </p:nvSpPr>
        <p:spPr>
          <a:xfrm>
            <a:off x="5748338" y="4289425"/>
            <a:ext cx="2286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Oval 11"/>
          <p:cNvSpPr/>
          <p:nvPr/>
        </p:nvSpPr>
        <p:spPr>
          <a:xfrm>
            <a:off x="5649913" y="4789488"/>
            <a:ext cx="2286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" name="Oval 12"/>
          <p:cNvSpPr/>
          <p:nvPr/>
        </p:nvSpPr>
        <p:spPr>
          <a:xfrm>
            <a:off x="6400800" y="4289425"/>
            <a:ext cx="2286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Oval 13"/>
          <p:cNvSpPr/>
          <p:nvPr/>
        </p:nvSpPr>
        <p:spPr>
          <a:xfrm>
            <a:off x="6172200" y="4648200"/>
            <a:ext cx="228600" cy="152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5446713" y="4016375"/>
            <a:ext cx="1068387" cy="784225"/>
            <a:chOff x="5447479" y="4735047"/>
            <a:chExt cx="1067621" cy="784318"/>
          </a:xfrm>
        </p:grpSpPr>
        <p:cxnSp>
          <p:nvCxnSpPr>
            <p:cNvPr id="39" name="Straight Connector 38"/>
            <p:cNvCxnSpPr>
              <a:stCxn id="7" idx="6"/>
              <a:endCxn id="9" idx="2"/>
            </p:cNvCxnSpPr>
            <p:nvPr/>
          </p:nvCxnSpPr>
          <p:spPr>
            <a:xfrm flipV="1">
              <a:off x="5595010" y="4735047"/>
              <a:ext cx="391832" cy="333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" idx="5"/>
              <a:endCxn id="13" idx="1"/>
            </p:cNvCxnSpPr>
            <p:nvPr/>
          </p:nvCxnSpPr>
          <p:spPr>
            <a:xfrm>
              <a:off x="6181964" y="4789028"/>
              <a:ext cx="252232" cy="2302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9" idx="3"/>
              <a:endCxn id="11" idx="0"/>
            </p:cNvCxnSpPr>
            <p:nvPr/>
          </p:nvCxnSpPr>
          <p:spPr>
            <a:xfrm flipH="1">
              <a:off x="5861519" y="4789028"/>
              <a:ext cx="158636" cy="207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11" idx="6"/>
              <a:endCxn id="13" idx="2"/>
            </p:cNvCxnSpPr>
            <p:nvPr/>
          </p:nvCxnSpPr>
          <p:spPr>
            <a:xfrm>
              <a:off x="5975737" y="5073225"/>
              <a:ext cx="4251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13" idx="4"/>
              <a:endCxn id="14" idx="7"/>
            </p:cNvCxnSpPr>
            <p:nvPr/>
          </p:nvCxnSpPr>
          <p:spPr>
            <a:xfrm flipH="1">
              <a:off x="6367569" y="5149434"/>
              <a:ext cx="147531" cy="2286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4" idx="2"/>
              <a:endCxn id="12" idx="7"/>
            </p:cNvCxnSpPr>
            <p:nvPr/>
          </p:nvCxnSpPr>
          <p:spPr>
            <a:xfrm flipH="1">
              <a:off x="5844069" y="5432043"/>
              <a:ext cx="328376" cy="873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1" idx="4"/>
              <a:endCxn id="12" idx="0"/>
            </p:cNvCxnSpPr>
            <p:nvPr/>
          </p:nvCxnSpPr>
          <p:spPr>
            <a:xfrm flipH="1">
              <a:off x="5764751" y="5149434"/>
              <a:ext cx="96768" cy="3477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11" idx="2"/>
              <a:endCxn id="10" idx="7"/>
            </p:cNvCxnSpPr>
            <p:nvPr/>
          </p:nvCxnSpPr>
          <p:spPr>
            <a:xfrm flipH="1">
              <a:off x="5447479" y="5073225"/>
              <a:ext cx="299822" cy="428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0" idx="5"/>
              <a:endCxn id="12" idx="1"/>
            </p:cNvCxnSpPr>
            <p:nvPr/>
          </p:nvCxnSpPr>
          <p:spPr>
            <a:xfrm>
              <a:off x="5447479" y="5224055"/>
              <a:ext cx="236367" cy="2953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4" idx="1"/>
              <a:endCxn id="11" idx="5"/>
            </p:cNvCxnSpPr>
            <p:nvPr/>
          </p:nvCxnSpPr>
          <p:spPr>
            <a:xfrm flipH="1" flipV="1">
              <a:off x="5942424" y="5125618"/>
              <a:ext cx="263336" cy="2524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5940425" y="4365625"/>
            <a:ext cx="573088" cy="304800"/>
            <a:chOff x="6095179" y="5365874"/>
            <a:chExt cx="572321" cy="305345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6128472" y="5365874"/>
              <a:ext cx="424881" cy="0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20060" y="5442210"/>
              <a:ext cx="147440" cy="229009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6095179" y="5419946"/>
              <a:ext cx="263172" cy="251273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5562600" y="3111500"/>
            <a:ext cx="906463" cy="774700"/>
            <a:chOff x="5606551" y="3725146"/>
            <a:chExt cx="906237" cy="775119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6512788" y="3725146"/>
              <a:ext cx="0" cy="762412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6071573" y="3725146"/>
              <a:ext cx="0" cy="762412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606551" y="3737853"/>
              <a:ext cx="0" cy="762412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5119688" y="5943600"/>
            <a:ext cx="1905000" cy="369888"/>
          </a:xfrm>
          <a:prstGeom prst="rect">
            <a:avLst/>
          </a:prstGeom>
          <a:solidFill>
            <a:srgbClr val="FF7C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</a:rPr>
              <a:t>Synaptic Plasticity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379663" y="5943600"/>
            <a:ext cx="1004887" cy="369888"/>
          </a:xfrm>
          <a:prstGeom prst="rect">
            <a:avLst/>
          </a:prstGeom>
          <a:solidFill>
            <a:srgbClr val="FF7C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</a:rPr>
              <a:t>Learning</a:t>
            </a:r>
          </a:p>
        </p:txBody>
      </p:sp>
      <p:cxnSp>
        <p:nvCxnSpPr>
          <p:cNvPr id="76" name="Straight Arrow Connector 75"/>
          <p:cNvCxnSpPr>
            <a:stCxn id="74" idx="3"/>
            <a:endCxn id="73" idx="1"/>
          </p:cNvCxnSpPr>
          <p:nvPr/>
        </p:nvCxnSpPr>
        <p:spPr>
          <a:xfrm>
            <a:off x="3384550" y="6127750"/>
            <a:ext cx="1735138" cy="0"/>
          </a:xfrm>
          <a:prstGeom prst="straightConnector1">
            <a:avLst/>
          </a:prstGeom>
          <a:ln w="444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340350" y="6400800"/>
            <a:ext cx="1473200" cy="3698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</a:rPr>
              <a:t>Cell Assembly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384425" y="6400800"/>
            <a:ext cx="989013" cy="3698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</a:rPr>
              <a:t>Memory</a:t>
            </a:r>
          </a:p>
        </p:txBody>
      </p:sp>
      <p:cxnSp>
        <p:nvCxnSpPr>
          <p:cNvPr id="83" name="Straight Arrow Connector 82"/>
          <p:cNvCxnSpPr>
            <a:stCxn id="82" idx="3"/>
            <a:endCxn id="81" idx="1"/>
          </p:cNvCxnSpPr>
          <p:nvPr/>
        </p:nvCxnSpPr>
        <p:spPr>
          <a:xfrm>
            <a:off x="3373438" y="6584950"/>
            <a:ext cx="1966912" cy="0"/>
          </a:xfrm>
          <a:prstGeom prst="straightConnector1">
            <a:avLst/>
          </a:prstGeom>
          <a:ln w="44450">
            <a:solidFill>
              <a:srgbClr val="0070C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50" name="TextBox 76"/>
          <p:cNvSpPr txBox="1">
            <a:spLocks noChangeArrowheads="1"/>
          </p:cNvSpPr>
          <p:nvPr/>
        </p:nvSpPr>
        <p:spPr bwMode="auto">
          <a:xfrm>
            <a:off x="7132638" y="6550025"/>
            <a:ext cx="2011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James, 1890; Hebb, 1949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73" grpId="0" animBg="1"/>
      <p:bldP spid="74" grpId="0" animBg="1"/>
      <p:bldP spid="81" grpId="0" animBg="1"/>
      <p:bldP spid="8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593725" y="76200"/>
            <a:ext cx="8093075" cy="649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u="sng" dirty="0">
                <a:cs typeface="Arial" charset="0"/>
              </a:rPr>
              <a:t>Assessment criterions for the synaptic hypothesis:</a:t>
            </a:r>
          </a:p>
          <a:p>
            <a:pPr eaLnBrk="1" hangingPunct="1"/>
            <a:r>
              <a:rPr lang="en-US" altLang="en-US" sz="2800" u="sng" dirty="0">
                <a:cs typeface="Arial" charset="0"/>
              </a:rPr>
              <a:t>(From Martin and Morris 2002)</a:t>
            </a:r>
          </a:p>
          <a:p>
            <a:pPr eaLnBrk="1" hangingPunct="1"/>
            <a:endParaRPr lang="en-US" altLang="en-US" sz="2800" u="sng" dirty="0">
              <a:cs typeface="Arial" charset="0"/>
            </a:endParaRPr>
          </a:p>
          <a:p>
            <a:pPr eaLnBrk="1" hangingPunct="1"/>
            <a:r>
              <a:rPr lang="en-US" altLang="en-US" sz="2800" dirty="0">
                <a:cs typeface="Arial" charset="0"/>
              </a:rPr>
              <a:t>1. DETECTABILITY: If an animal displays memory of some previous experience (or has learnt a new task), a change in synaptic efficacy should be detectable somewhere in its nervous system.</a:t>
            </a:r>
          </a:p>
          <a:p>
            <a:pPr eaLnBrk="1" hangingPunct="1"/>
            <a:endParaRPr lang="en-US" altLang="en-US" sz="2800" dirty="0">
              <a:cs typeface="Arial" charset="0"/>
            </a:endParaRPr>
          </a:p>
          <a:p>
            <a:pPr eaLnBrk="1" hangingPunct="1"/>
            <a:r>
              <a:rPr lang="en-US" altLang="en-US" sz="2800" dirty="0">
                <a:cs typeface="Arial" charset="0"/>
              </a:rPr>
              <a:t>2. MIMICRY: If it were possible to induce the appropriate pattern of synaptic weight changes artificially, the animal should display ‘apparent’ memory for some past experience which did not in practice occur.</a:t>
            </a:r>
          </a:p>
          <a:p>
            <a:pPr eaLnBrk="1" hangingPunct="1"/>
            <a:r>
              <a:rPr lang="en-US" altLang="en-US" sz="2800" dirty="0">
                <a:solidFill>
                  <a:srgbClr val="FF0000"/>
                </a:solidFill>
                <a:cs typeface="Arial" charset="0"/>
              </a:rPr>
              <a:t>Garner et al. 2012, Science, 335, 1513-1516</a:t>
            </a:r>
          </a:p>
        </p:txBody>
      </p:sp>
    </p:spTree>
    <p:extLst>
      <p:ext uri="{BB962C8B-B14F-4D97-AF65-F5344CB8AC3E}">
        <p14:creationId xmlns:p14="http://schemas.microsoft.com/office/powerpoint/2010/main" val="384925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228600" y="304800"/>
            <a:ext cx="8382000" cy="649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>
                <a:cs typeface="Arial" charset="0"/>
              </a:rPr>
              <a:t>3. ANTEROGRADE ALTERATION: Interventions that prevent the induction of synaptic weight changes during a learning experience should impair the animal’s memory of that experience (or prevent the learning).</a:t>
            </a:r>
          </a:p>
          <a:p>
            <a:pPr eaLnBrk="1" hangingPunct="1"/>
            <a:endParaRPr lang="en-US" altLang="en-US" sz="2800">
              <a:cs typeface="Arial" charset="0"/>
            </a:endParaRPr>
          </a:p>
          <a:p>
            <a:pPr eaLnBrk="1" hangingPunct="1"/>
            <a:endParaRPr lang="en-US" altLang="en-US" sz="2800">
              <a:cs typeface="Arial" charset="0"/>
            </a:endParaRPr>
          </a:p>
          <a:p>
            <a:pPr eaLnBrk="1" hangingPunct="1"/>
            <a:r>
              <a:rPr lang="en-US" altLang="en-US" sz="2800">
                <a:cs typeface="Arial" charset="0"/>
              </a:rPr>
              <a:t>4. RETROGRADE ALTERATION: Interventions that alter the spatial distribution of synaptic weight changes induced by a prior learning experience (see detectability) should alter the animals memory of that experience (or alter the learning). Similarly: Stimulation of a set of learned neuron should elicit a memory.</a:t>
            </a:r>
          </a:p>
          <a:p>
            <a:pPr eaLnBrk="1" hangingPunct="1"/>
            <a:r>
              <a:rPr lang="en-US" altLang="en-US" sz="2800">
                <a:solidFill>
                  <a:srgbClr val="FF0000"/>
                </a:solidFill>
                <a:cs typeface="Arial" charset="0"/>
              </a:rPr>
              <a:t>Liu et al. 2012, Nature</a:t>
            </a:r>
          </a:p>
        </p:txBody>
      </p:sp>
    </p:spTree>
    <p:extLst>
      <p:ext uri="{BB962C8B-B14F-4D97-AF65-F5344CB8AC3E}">
        <p14:creationId xmlns:p14="http://schemas.microsoft.com/office/powerpoint/2010/main" val="38683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Proof the SPM Hypothesis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152400" y="1944688"/>
            <a:ext cx="8934450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  <a:cs typeface="Arial" charset="0"/>
              </a:rPr>
              <a:t>Detectability:</a:t>
            </a:r>
            <a:r>
              <a:rPr lang="en-US" altLang="en-US" sz="1800" dirty="0">
                <a:latin typeface="Calibri" pitchFamily="34" charset="0"/>
                <a:cs typeface="Arial" charset="0"/>
              </a:rPr>
              <a:t> If an animal displays memory of some previous experience, a change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  <a:cs typeface="Arial" charset="0"/>
              </a:rPr>
              <a:t>synaptic efficacy should be detectable somewhere in its nervous system.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  <a:cs typeface="Arial" charset="0"/>
              </a:rPr>
              <a:t>Mimicry:</a:t>
            </a:r>
            <a:r>
              <a:rPr lang="en-US" altLang="en-US" sz="1800" dirty="0">
                <a:latin typeface="Calibri" pitchFamily="34" charset="0"/>
                <a:cs typeface="Arial" charset="0"/>
              </a:rPr>
              <a:t> Conversely, if it were possible to induce the same spatial pattern of synaptic weight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  <a:cs typeface="Arial" charset="0"/>
              </a:rPr>
              <a:t>changes artificially, the animal should display 'apparent' memory for some past experience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  <a:cs typeface="Arial" charset="0"/>
              </a:rPr>
              <a:t>which did not in practice occur.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  <a:cs typeface="Arial" charset="0"/>
              </a:rPr>
              <a:t>Anterograde Alteration:</a:t>
            </a:r>
            <a:r>
              <a:rPr lang="en-US" altLang="en-US" sz="1800" dirty="0">
                <a:latin typeface="Calibri" pitchFamily="34" charset="0"/>
                <a:cs typeface="Arial" charset="0"/>
              </a:rPr>
              <a:t> Interventions that prevent the induction of synaptic weight changes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  <a:cs typeface="Arial" charset="0"/>
              </a:rPr>
              <a:t>during a learning experience should impair the animal's memory of that experience.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Calibri" pitchFamily="34" charset="0"/>
                <a:cs typeface="Arial" charset="0"/>
              </a:rPr>
              <a:t>Retrograde Alteration: </a:t>
            </a:r>
            <a:r>
              <a:rPr lang="en-US" altLang="en-US" sz="1800" dirty="0">
                <a:latin typeface="Calibri" pitchFamily="34" charset="0"/>
                <a:cs typeface="Arial" charset="0"/>
              </a:rPr>
              <a:t>Interventions that alter the spatial distribution of synaptic weights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  <a:cs typeface="Arial" charset="0"/>
              </a:rPr>
              <a:t>induced by a prior learning experience (see detectability) should alter the animal's memory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  <a:cs typeface="Arial" charset="0"/>
              </a:rPr>
              <a:t>of that experience.</a:t>
            </a:r>
          </a:p>
        </p:txBody>
      </p:sp>
      <p:sp>
        <p:nvSpPr>
          <p:cNvPr id="25604" name="TextBox 8"/>
          <p:cNvSpPr txBox="1">
            <a:spLocks noChangeArrowheads="1"/>
          </p:cNvSpPr>
          <p:nvPr/>
        </p:nvSpPr>
        <p:spPr bwMode="auto">
          <a:xfrm>
            <a:off x="5746750" y="6550025"/>
            <a:ext cx="3419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Martin et al., 2000; Martin and Morris, 2002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" y="1882775"/>
            <a:ext cx="8763000" cy="8382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6217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517525" y="76200"/>
            <a:ext cx="23955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u="sng">
                <a:cs typeface="Arial" charset="0"/>
              </a:rPr>
              <a:t>Detectability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416300" y="0"/>
            <a:ext cx="572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>
                <a:cs typeface="Arial" charset="0"/>
              </a:rPr>
              <a:t>Example from Rioult-Pedotti - 1998</a:t>
            </a:r>
          </a:p>
        </p:txBody>
      </p: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914400" y="4267200"/>
            <a:ext cx="76962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Rats were trained for three or five days in a skilled reaching task with one forelimb, after which slices of motor cortex were examined to determine the effect of training on the strength of horizontal intracortical connections in layer II/III. </a:t>
            </a:r>
          </a:p>
        </p:txBody>
      </p:sp>
      <p:pic>
        <p:nvPicPr>
          <p:cNvPr id="2052" name="Picture 4" descr="http://t2.gstatic.com/images?q=tbn:ANd9GcSkHhFlLgUEOaEVT-Cs_djY440JE_PdHdCII5oAh8MdQGPMUDw81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44638"/>
            <a:ext cx="21240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049713" y="1511300"/>
            <a:ext cx="449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rat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33775" y="3032125"/>
            <a:ext cx="57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paw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62463" y="3400425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food</a:t>
            </a:r>
          </a:p>
        </p:txBody>
      </p: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4275138" y="1878013"/>
            <a:ext cx="222250" cy="376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 flipV="1">
            <a:off x="4111625" y="2867025"/>
            <a:ext cx="528638" cy="3492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0"/>
          </p:cNvCxnSpPr>
          <p:nvPr/>
        </p:nvCxnSpPr>
        <p:spPr>
          <a:xfrm flipV="1">
            <a:off x="4770438" y="3032125"/>
            <a:ext cx="0" cy="368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508375" y="1143000"/>
            <a:ext cx="2333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Learn to reach for food</a:t>
            </a:r>
          </a:p>
        </p:txBody>
      </p:sp>
    </p:spTree>
    <p:extLst>
      <p:ext uri="{BB962C8B-B14F-4D97-AF65-F5344CB8AC3E}">
        <p14:creationId xmlns:p14="http://schemas.microsoft.com/office/powerpoint/2010/main" val="22421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517525" y="76200"/>
            <a:ext cx="23955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u="sng">
                <a:cs typeface="Arial" charset="0"/>
              </a:rPr>
              <a:t>Detectability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416300" y="0"/>
            <a:ext cx="5727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>
                <a:cs typeface="Arial" charset="0"/>
              </a:rPr>
              <a:t>Example from Rioult-Pedotti - 1998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609600"/>
            <a:ext cx="9043987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3400" y="5257800"/>
            <a:ext cx="8077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The amplitude of field potentials in the forelimb region contralateral to the trained limb was significantly increased relative to the opposite ‘untrained’ hemisphere.</a:t>
            </a:r>
          </a:p>
        </p:txBody>
      </p:sp>
    </p:spTree>
    <p:extLst>
      <p:ext uri="{BB962C8B-B14F-4D97-AF65-F5344CB8AC3E}">
        <p14:creationId xmlns:p14="http://schemas.microsoft.com/office/powerpoint/2010/main" val="33013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Detectability</a:t>
            </a:r>
            <a:br>
              <a:rPr lang="en-US" altLang="en-US" sz="4000" smtClean="0"/>
            </a:br>
            <a:r>
              <a:rPr lang="en-US" altLang="en-US" sz="2800" smtClean="0"/>
              <a:t>e.g. Reaching Task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86000"/>
            <a:ext cx="3630613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7045325" y="6550025"/>
            <a:ext cx="2098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Rioult-Pedotti, et al., 1998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 rot="-5400000">
            <a:off x="1350169" y="3931444"/>
            <a:ext cx="2022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Ratio of Amplitudes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38400" y="22860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9" name="Oval 18"/>
          <p:cNvSpPr/>
          <p:nvPr/>
        </p:nvSpPr>
        <p:spPr>
          <a:xfrm>
            <a:off x="4178300" y="2286000"/>
            <a:ext cx="1231900" cy="133985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7197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Proof the SPM Hypothesis</a:t>
            </a:r>
          </a:p>
        </p:txBody>
      </p:sp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152400" y="1944688"/>
            <a:ext cx="8934450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Detectability:</a:t>
            </a:r>
            <a:r>
              <a:rPr lang="en-US" altLang="en-US" sz="1800">
                <a:latin typeface="Calibri" pitchFamily="34" charset="0"/>
                <a:cs typeface="Arial" charset="0"/>
              </a:rPr>
              <a:t> If an animal displays memory of some previous experience, a change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synaptic efficacy should be detectable somewhere in its nervous system.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Mimicry:</a:t>
            </a:r>
            <a:r>
              <a:rPr lang="en-US" altLang="en-US" sz="1800">
                <a:latin typeface="Calibri" pitchFamily="34" charset="0"/>
                <a:cs typeface="Arial" charset="0"/>
              </a:rPr>
              <a:t> Conversely, if it were possible to induce the same spatial pattern of synaptic weight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changes artificially, the animal should display 'apparent' memory for some past experience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which did not in practice occur.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Anterograde Alteration:</a:t>
            </a:r>
            <a:r>
              <a:rPr lang="en-US" altLang="en-US" sz="1800">
                <a:latin typeface="Calibri" pitchFamily="34" charset="0"/>
                <a:cs typeface="Arial" charset="0"/>
              </a:rPr>
              <a:t> Interventions that prevent the induction of synaptic weight changes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during a learning experience should impair the animal's memory of that experience.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Retrograde Alteration: </a:t>
            </a:r>
            <a:r>
              <a:rPr lang="en-US" altLang="en-US" sz="1800">
                <a:latin typeface="Calibri" pitchFamily="34" charset="0"/>
                <a:cs typeface="Arial" charset="0"/>
              </a:rPr>
              <a:t>Interventions that alter the spatial distribution of synaptic weights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induced by a prior learning experience (see detectability) should alter the animal's memory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of that experience.</a:t>
            </a:r>
          </a:p>
        </p:txBody>
      </p:sp>
      <p:sp>
        <p:nvSpPr>
          <p:cNvPr id="29700" name="TextBox 8"/>
          <p:cNvSpPr txBox="1">
            <a:spLocks noChangeArrowheads="1"/>
          </p:cNvSpPr>
          <p:nvPr/>
        </p:nvSpPr>
        <p:spPr bwMode="auto">
          <a:xfrm>
            <a:off x="5746750" y="6550025"/>
            <a:ext cx="3419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Martin et al., 2000; Martin and Morris, 2002</a:t>
            </a:r>
          </a:p>
        </p:txBody>
      </p:sp>
      <p:sp>
        <p:nvSpPr>
          <p:cNvPr id="3" name="L-Shape 2"/>
          <p:cNvSpPr/>
          <p:nvPr/>
        </p:nvSpPr>
        <p:spPr>
          <a:xfrm rot="-2700000">
            <a:off x="7902575" y="2122488"/>
            <a:ext cx="674688" cy="217487"/>
          </a:xfrm>
          <a:prstGeom prst="corne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000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Mimicry of memory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/>
          <a:stretch/>
        </p:blipFill>
        <p:spPr bwMode="auto">
          <a:xfrm>
            <a:off x="1542553" y="1143000"/>
            <a:ext cx="7198222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733550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144619"/>
            <a:ext cx="150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Non-activated</a:t>
            </a:r>
          </a:p>
          <a:p>
            <a:pPr algn="ctr"/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416166"/>
            <a:ext cx="143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“A”-Activated</a:t>
            </a:r>
          </a:p>
          <a:p>
            <a:pPr algn="ctr"/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301555"/>
            <a:ext cx="815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memory of context </a:t>
            </a:r>
            <a:r>
              <a:rPr lang="en-US" sz="1400" dirty="0" smtClean="0"/>
              <a:t>“A” </a:t>
            </a:r>
            <a:r>
              <a:rPr lang="en-US" sz="1400" dirty="0"/>
              <a:t>is </a:t>
            </a:r>
            <a:r>
              <a:rPr lang="en-US" sz="1400" dirty="0" smtClean="0"/>
              <a:t>first marked </a:t>
            </a:r>
            <a:r>
              <a:rPr lang="en-US" sz="1400" dirty="0"/>
              <a:t>in a chemically genetic manner (pink neurons</a:t>
            </a:r>
            <a:r>
              <a:rPr lang="en-US" sz="1400" dirty="0" smtClean="0"/>
              <a:t>). This </a:t>
            </a:r>
            <a:r>
              <a:rPr lang="en-US" sz="1400" dirty="0"/>
              <a:t>memory is then activated </a:t>
            </a:r>
            <a:r>
              <a:rPr lang="en-US" sz="1400" dirty="0" smtClean="0"/>
              <a:t>by using a drug (Garner et al., 2012) or by </a:t>
            </a:r>
            <a:r>
              <a:rPr lang="en-US" sz="1400" dirty="0" err="1" smtClean="0"/>
              <a:t>optogenetic</a:t>
            </a:r>
            <a:r>
              <a:rPr lang="en-US" sz="1400" dirty="0" smtClean="0"/>
              <a:t> stimulation (Liu et al., 2012) while </a:t>
            </a:r>
            <a:r>
              <a:rPr lang="en-US" sz="1400" dirty="0"/>
              <a:t>the animal is in a different </a:t>
            </a:r>
            <a:r>
              <a:rPr lang="en-US" sz="1400" dirty="0" smtClean="0"/>
              <a:t>place - context “B” </a:t>
            </a:r>
            <a:r>
              <a:rPr lang="en-US" sz="1400" dirty="0"/>
              <a:t>(blue </a:t>
            </a:r>
            <a:r>
              <a:rPr lang="en-US" sz="1400" dirty="0" smtClean="0"/>
              <a:t>neurons) - and </a:t>
            </a:r>
            <a:r>
              <a:rPr lang="en-US" sz="1400" dirty="0"/>
              <a:t>subject to fear </a:t>
            </a:r>
            <a:r>
              <a:rPr lang="en-US" sz="1400" dirty="0" smtClean="0"/>
              <a:t>conditioning. Later </a:t>
            </a:r>
            <a:r>
              <a:rPr lang="en-US" sz="1400" dirty="0"/>
              <a:t>memory retrieval is only successful if the </a:t>
            </a:r>
            <a:r>
              <a:rPr lang="en-US" sz="1400" dirty="0" smtClean="0"/>
              <a:t>animal remembers </a:t>
            </a:r>
            <a:r>
              <a:rPr lang="en-US" sz="1400" dirty="0"/>
              <a:t>both contexts </a:t>
            </a:r>
            <a:r>
              <a:rPr lang="en-US" sz="1400" dirty="0" smtClean="0"/>
              <a:t>“A” + “B” </a:t>
            </a:r>
            <a:r>
              <a:rPr lang="en-US" sz="1400" dirty="0"/>
              <a:t>(pink and </a:t>
            </a:r>
            <a:r>
              <a:rPr lang="en-US" sz="1400" dirty="0" smtClean="0"/>
              <a:t>blue neurons</a:t>
            </a:r>
            <a:r>
              <a:rPr lang="en-US" sz="1400" dirty="0"/>
              <a:t>). </a:t>
            </a:r>
            <a:r>
              <a:rPr lang="en-US" sz="1400" dirty="0" smtClean="0"/>
              <a:t>If the drug or stimulation is not been </a:t>
            </a:r>
            <a:r>
              <a:rPr lang="en-US" sz="1400" dirty="0"/>
              <a:t>present </a:t>
            </a:r>
            <a:r>
              <a:rPr lang="en-US" sz="1400" dirty="0" smtClean="0"/>
              <a:t>during retrieval</a:t>
            </a:r>
            <a:r>
              <a:rPr lang="en-US" sz="1400" dirty="0"/>
              <a:t>, </a:t>
            </a:r>
            <a:r>
              <a:rPr lang="en-US" sz="1400" dirty="0" smtClean="0"/>
              <a:t>the pattern </a:t>
            </a:r>
            <a:r>
              <a:rPr lang="en-US" sz="1400" dirty="0"/>
              <a:t>of neuronal </a:t>
            </a:r>
            <a:r>
              <a:rPr lang="en-US" sz="1400" dirty="0" smtClean="0"/>
              <a:t>firing is different and does not induce the related fear behavior.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692302" y="4019550"/>
            <a:ext cx="1021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“A” pattern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06584" y="4035117"/>
            <a:ext cx="1369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“A”+”B” pattern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46751" y="4019550"/>
            <a:ext cx="1369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“A”+”B” pattern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6881" y="2724150"/>
            <a:ext cx="1076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“B” pattern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26065" y="2724150"/>
            <a:ext cx="1398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“B” pattern only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5000" y="954700"/>
            <a:ext cx="2912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Figure adapted from Morris and Takeuchi, 2012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0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Proof the SPM Hypothesis</a:t>
            </a:r>
          </a:p>
        </p:txBody>
      </p:sp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152400" y="1944688"/>
            <a:ext cx="8934450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Detectability:</a:t>
            </a:r>
            <a:r>
              <a:rPr lang="en-US" altLang="en-US" sz="1800">
                <a:latin typeface="Calibri" pitchFamily="34" charset="0"/>
                <a:cs typeface="Arial" charset="0"/>
              </a:rPr>
              <a:t> If an animal displays memory of some previous experience, a change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synaptic efficacy should be detectable somewhere in its nervous system.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Mimicry:</a:t>
            </a:r>
            <a:r>
              <a:rPr lang="en-US" altLang="en-US" sz="1800">
                <a:latin typeface="Calibri" pitchFamily="34" charset="0"/>
                <a:cs typeface="Arial" charset="0"/>
              </a:rPr>
              <a:t> Conversely, if it were possible to induce the same spatial pattern of synaptic weight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changes artificially, the animal should display 'apparent' memory for some past experience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which did not in practice occur.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Anterograde Alteration:</a:t>
            </a:r>
            <a:r>
              <a:rPr lang="en-US" altLang="en-US" sz="1800">
                <a:latin typeface="Calibri" pitchFamily="34" charset="0"/>
                <a:cs typeface="Arial" charset="0"/>
              </a:rPr>
              <a:t> Interventions that prevent the induction of synaptic weight changes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during a learning experience should impair the animal's memory of that experience.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Retrograde Alteration: </a:t>
            </a:r>
            <a:r>
              <a:rPr lang="en-US" altLang="en-US" sz="1800">
                <a:latin typeface="Calibri" pitchFamily="34" charset="0"/>
                <a:cs typeface="Arial" charset="0"/>
              </a:rPr>
              <a:t>Interventions that alter the spatial distribution of synaptic weights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induced by a prior learning experience (see detectability) should alter the animal's memory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of that experience.</a:t>
            </a:r>
          </a:p>
        </p:txBody>
      </p:sp>
      <p:sp>
        <p:nvSpPr>
          <p:cNvPr id="29700" name="TextBox 8"/>
          <p:cNvSpPr txBox="1">
            <a:spLocks noChangeArrowheads="1"/>
          </p:cNvSpPr>
          <p:nvPr/>
        </p:nvSpPr>
        <p:spPr bwMode="auto">
          <a:xfrm>
            <a:off x="5746750" y="6550025"/>
            <a:ext cx="3419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Martin et al., 2000; Martin and Morris, 2002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" y="3810000"/>
            <a:ext cx="8763000" cy="8382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L-Shape 2"/>
          <p:cNvSpPr/>
          <p:nvPr/>
        </p:nvSpPr>
        <p:spPr>
          <a:xfrm rot="-2700000">
            <a:off x="8741088" y="2949888"/>
            <a:ext cx="674688" cy="217487"/>
          </a:xfrm>
          <a:prstGeom prst="corne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L-Shape 6"/>
          <p:cNvSpPr/>
          <p:nvPr/>
        </p:nvSpPr>
        <p:spPr>
          <a:xfrm rot="-2700000">
            <a:off x="8131486" y="2111689"/>
            <a:ext cx="674688" cy="217487"/>
          </a:xfrm>
          <a:prstGeom prst="corne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740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609600" y="152400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2400" b="1"/>
              <a:t>Hebbian Learning</a:t>
            </a:r>
            <a:endParaRPr lang="en-US" altLang="en-US" sz="2400" b="1"/>
          </a:p>
        </p:txBody>
      </p:sp>
      <p:grpSp>
        <p:nvGrpSpPr>
          <p:cNvPr id="5123" name="Group 5"/>
          <p:cNvGrpSpPr>
            <a:grpSpLocks/>
          </p:cNvGrpSpPr>
          <p:nvPr/>
        </p:nvGrpSpPr>
        <p:grpSpPr bwMode="auto">
          <a:xfrm>
            <a:off x="868363" y="2049463"/>
            <a:ext cx="7742237" cy="1825625"/>
            <a:chOff x="362" y="2432"/>
            <a:chExt cx="4877" cy="1150"/>
          </a:xfrm>
        </p:grpSpPr>
        <p:sp>
          <p:nvSpPr>
            <p:cNvPr id="5134" name="Text Box 6"/>
            <p:cNvSpPr txBox="1">
              <a:spLocks noChangeArrowheads="1"/>
            </p:cNvSpPr>
            <p:nvPr/>
          </p:nvSpPr>
          <p:spPr bwMode="auto">
            <a:xfrm>
              <a:off x="362" y="3151"/>
              <a:ext cx="44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GB" altLang="en-US" sz="2400"/>
                <a:t>…Basic Hebb-Rule:                                                 </a:t>
              </a:r>
            </a:p>
          </p:txBody>
        </p:sp>
        <p:sp>
          <p:nvSpPr>
            <p:cNvPr id="5135" name="Text Box 7"/>
            <p:cNvSpPr txBox="1">
              <a:spLocks noChangeArrowheads="1"/>
            </p:cNvSpPr>
            <p:nvPr/>
          </p:nvSpPr>
          <p:spPr bwMode="auto">
            <a:xfrm>
              <a:off x="1675" y="2432"/>
              <a:ext cx="35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GB" altLang="en-US" sz="2400"/>
                <a:t>…correlates inputs with outputs by the…</a:t>
              </a:r>
            </a:p>
          </p:txBody>
        </p:sp>
        <p:sp>
          <p:nvSpPr>
            <p:cNvPr id="5136" name="Text Box 8"/>
            <p:cNvSpPr txBox="1">
              <a:spLocks noChangeArrowheads="1"/>
            </p:cNvSpPr>
            <p:nvPr/>
          </p:nvSpPr>
          <p:spPr bwMode="auto">
            <a:xfrm>
              <a:off x="2787" y="3113"/>
              <a:ext cx="1904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 sz="2400"/>
                <a:t>= </a:t>
              </a:r>
              <a:r>
                <a:rPr lang="en-GB" altLang="en-US" sz="3000">
                  <a:latin typeface="Symbol" pitchFamily="18" charset="2"/>
                </a:rPr>
                <a:t>m</a:t>
              </a:r>
              <a:r>
                <a:rPr lang="en-GB" altLang="en-US" sz="2400"/>
                <a:t> v u</a:t>
              </a:r>
              <a:r>
                <a:rPr lang="en-GB" altLang="en-US" sz="2400" baseline="-25000"/>
                <a:t>1</a:t>
              </a:r>
              <a:r>
                <a:rPr lang="en-GB" altLang="en-US" sz="2400"/>
                <a:t>          </a:t>
              </a:r>
              <a:r>
                <a:rPr lang="en-GB" altLang="en-US" sz="3000">
                  <a:latin typeface="Symbol" pitchFamily="18" charset="2"/>
                </a:rPr>
                <a:t>m</a:t>
              </a:r>
              <a:r>
                <a:rPr lang="en-GB" altLang="en-US" sz="2400"/>
                <a:t> &lt;&lt; 1</a:t>
              </a:r>
            </a:p>
          </p:txBody>
        </p:sp>
        <p:sp>
          <p:nvSpPr>
            <p:cNvPr id="5137" name="Text Box 9"/>
            <p:cNvSpPr txBox="1">
              <a:spLocks noChangeArrowheads="1"/>
            </p:cNvSpPr>
            <p:nvPr/>
          </p:nvSpPr>
          <p:spPr bwMode="auto">
            <a:xfrm>
              <a:off x="2314" y="2931"/>
              <a:ext cx="46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GB" altLang="en-US" sz="2400"/>
                <a:t>d</a:t>
              </a:r>
              <a:r>
                <a:rPr lang="en-GB" altLang="en-US" sz="3000">
                  <a:latin typeface="Symbol" pitchFamily="18" charset="2"/>
                </a:rPr>
                <a:t>w</a:t>
              </a:r>
              <a:r>
                <a:rPr lang="en-GB" altLang="en-US" sz="3000" baseline="-25000">
                  <a:latin typeface="Symbol" pitchFamily="18" charset="2"/>
                </a:rPr>
                <a:t>1</a:t>
              </a:r>
            </a:p>
          </p:txBody>
        </p:sp>
        <p:sp>
          <p:nvSpPr>
            <p:cNvPr id="5138" name="Text Box 10"/>
            <p:cNvSpPr txBox="1">
              <a:spLocks noChangeArrowheads="1"/>
            </p:cNvSpPr>
            <p:nvPr/>
          </p:nvSpPr>
          <p:spPr bwMode="auto">
            <a:xfrm>
              <a:off x="2400" y="3294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GB" altLang="en-US" sz="2400"/>
                <a:t>dt</a:t>
              </a:r>
            </a:p>
          </p:txBody>
        </p:sp>
        <p:sp>
          <p:nvSpPr>
            <p:cNvPr id="5139" name="Line 11"/>
            <p:cNvSpPr>
              <a:spLocks noChangeShapeType="1"/>
            </p:cNvSpPr>
            <p:nvPr/>
          </p:nvSpPr>
          <p:spPr bwMode="auto">
            <a:xfrm>
              <a:off x="2425" y="3294"/>
              <a:ext cx="2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4" name="Oval 12"/>
          <p:cNvSpPr>
            <a:spLocks noChangeArrowheads="1"/>
          </p:cNvSpPr>
          <p:nvPr/>
        </p:nvSpPr>
        <p:spPr bwMode="auto">
          <a:xfrm>
            <a:off x="3709988" y="1184275"/>
            <a:ext cx="358775" cy="3603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5" name="Oval 13"/>
          <p:cNvSpPr>
            <a:spLocks noChangeArrowheads="1"/>
          </p:cNvSpPr>
          <p:nvPr/>
        </p:nvSpPr>
        <p:spPr bwMode="auto">
          <a:xfrm>
            <a:off x="5408613" y="1041400"/>
            <a:ext cx="576262" cy="5762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6" name="Line 14"/>
          <p:cNvSpPr>
            <a:spLocks noChangeShapeType="1"/>
          </p:cNvSpPr>
          <p:nvPr/>
        </p:nvSpPr>
        <p:spPr bwMode="auto">
          <a:xfrm>
            <a:off x="5984875" y="1328738"/>
            <a:ext cx="10080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Line 15"/>
          <p:cNvSpPr>
            <a:spLocks noChangeShapeType="1"/>
          </p:cNvSpPr>
          <p:nvPr/>
        </p:nvSpPr>
        <p:spPr bwMode="auto">
          <a:xfrm>
            <a:off x="4070350" y="1328738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Text Box 16"/>
          <p:cNvSpPr txBox="1">
            <a:spLocks noChangeArrowheads="1"/>
          </p:cNvSpPr>
          <p:nvPr/>
        </p:nvSpPr>
        <p:spPr bwMode="auto">
          <a:xfrm>
            <a:off x="6415088" y="873125"/>
            <a:ext cx="319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altLang="en-US" sz="2400" i="1">
                <a:latin typeface="Times New Roman" pitchFamily="18" charset="0"/>
              </a:rPr>
              <a:t>v</a:t>
            </a:r>
          </a:p>
        </p:txBody>
      </p:sp>
      <p:sp>
        <p:nvSpPr>
          <p:cNvPr id="5129" name="Text Box 17"/>
          <p:cNvSpPr txBox="1">
            <a:spLocks noChangeArrowheads="1"/>
          </p:cNvSpPr>
          <p:nvPr/>
        </p:nvSpPr>
        <p:spPr bwMode="auto">
          <a:xfrm>
            <a:off x="4578350" y="8255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altLang="en-US" sz="2400" i="1">
                <a:latin typeface="Times New Roman" pitchFamily="18" charset="0"/>
              </a:rPr>
              <a:t>u</a:t>
            </a:r>
            <a:r>
              <a:rPr lang="en-GB" altLang="en-US" sz="2800" i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5130" name="Text Box 18"/>
          <p:cNvSpPr txBox="1">
            <a:spLocks noChangeArrowheads="1"/>
          </p:cNvSpPr>
          <p:nvPr/>
        </p:nvSpPr>
        <p:spPr bwMode="auto">
          <a:xfrm>
            <a:off x="5370513" y="609600"/>
            <a:ext cx="495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>
                <a:latin typeface="Symbol" pitchFamily="18" charset="2"/>
              </a:rPr>
              <a:t>w</a:t>
            </a:r>
            <a:r>
              <a:rPr lang="en-GB" altLang="en-US" sz="2400" baseline="-25000">
                <a:latin typeface="Symbol" pitchFamily="18" charset="2"/>
              </a:rPr>
              <a:t>1</a:t>
            </a:r>
          </a:p>
        </p:txBody>
      </p:sp>
      <p:sp>
        <p:nvSpPr>
          <p:cNvPr id="5131" name="Oval 19"/>
          <p:cNvSpPr>
            <a:spLocks noChangeArrowheads="1"/>
          </p:cNvSpPr>
          <p:nvPr/>
        </p:nvSpPr>
        <p:spPr bwMode="auto">
          <a:xfrm>
            <a:off x="5297488" y="1257300"/>
            <a:ext cx="144462" cy="144463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2" name="Text Box 20"/>
          <p:cNvSpPr txBox="1">
            <a:spLocks noChangeArrowheads="1"/>
          </p:cNvSpPr>
          <p:nvPr/>
        </p:nvSpPr>
        <p:spPr bwMode="auto">
          <a:xfrm>
            <a:off x="228600" y="4114800"/>
            <a:ext cx="61690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Vector Notation following Dayan and Abbott:</a:t>
            </a:r>
          </a:p>
          <a:p>
            <a:pPr eaLnBrk="1" hangingPunct="1"/>
            <a:r>
              <a:rPr lang="en-GB" altLang="en-US" sz="2400"/>
              <a:t>	</a:t>
            </a:r>
          </a:p>
          <a:p>
            <a:pPr eaLnBrk="1" hangingPunct="1"/>
            <a:r>
              <a:rPr lang="en-GB" altLang="en-US" sz="2400"/>
              <a:t>	Cell Activity:           v = </a:t>
            </a:r>
            <a:r>
              <a:rPr lang="en-GB" altLang="en-US" sz="2400" b="1"/>
              <a:t>w</a:t>
            </a:r>
            <a:r>
              <a:rPr lang="en-GB" altLang="en-US" sz="2400"/>
              <a:t> </a:t>
            </a:r>
            <a:r>
              <a:rPr lang="en-GB" altLang="en-US" sz="3600" baseline="10000"/>
              <a:t>.</a:t>
            </a:r>
            <a:r>
              <a:rPr lang="en-GB" altLang="en-US" sz="2400"/>
              <a:t> </a:t>
            </a:r>
            <a:r>
              <a:rPr lang="en-GB" altLang="en-US" sz="2400" b="1"/>
              <a:t>u</a:t>
            </a:r>
            <a:endParaRPr lang="en-US" altLang="en-US" sz="2400" b="1"/>
          </a:p>
        </p:txBody>
      </p:sp>
      <p:sp>
        <p:nvSpPr>
          <p:cNvPr id="5133" name="Text Box 21"/>
          <p:cNvSpPr txBox="1">
            <a:spLocks noChangeArrowheads="1"/>
          </p:cNvSpPr>
          <p:nvPr/>
        </p:nvSpPr>
        <p:spPr bwMode="auto">
          <a:xfrm>
            <a:off x="304800" y="5562600"/>
            <a:ext cx="81851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This is a dot product, where </a:t>
            </a:r>
            <a:r>
              <a:rPr lang="en-GB" altLang="en-US" sz="2400" b="1"/>
              <a:t>w</a:t>
            </a:r>
            <a:r>
              <a:rPr lang="en-GB" altLang="en-US" sz="2400"/>
              <a:t> is a weight vector and </a:t>
            </a:r>
            <a:r>
              <a:rPr lang="en-GB" altLang="en-US" sz="2400" b="1"/>
              <a:t>u</a:t>
            </a:r>
          </a:p>
          <a:p>
            <a:pPr eaLnBrk="1" hangingPunct="1"/>
            <a:r>
              <a:rPr lang="en-GB" altLang="en-US" sz="2400"/>
              <a:t>the input vector. Strictly we need to assume that weight</a:t>
            </a:r>
          </a:p>
          <a:p>
            <a:pPr eaLnBrk="1" hangingPunct="1"/>
            <a:r>
              <a:rPr lang="en-GB" altLang="en-US" sz="2400"/>
              <a:t>changes are slow, otherwise this turns into a differential eq.</a:t>
            </a: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Anterograde Alteration</a:t>
            </a:r>
            <a:br>
              <a:rPr lang="en-US" altLang="en-US" sz="4000" smtClean="0"/>
            </a:br>
            <a:r>
              <a:rPr lang="en-US" altLang="en-US" sz="2800" smtClean="0"/>
              <a:t>e.g. Morris Water Maze</a:t>
            </a: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33400" y="2298700"/>
            <a:ext cx="3810000" cy="2381250"/>
            <a:chOff x="381000" y="1752600"/>
            <a:chExt cx="3810000" cy="2381250"/>
          </a:xfrm>
        </p:grpSpPr>
        <p:pic>
          <p:nvPicPr>
            <p:cNvPr id="30743" name="Picture 2" descr="Water_maz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752600"/>
              <a:ext cx="3810000" cy="238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2819400" y="2773363"/>
              <a:ext cx="304800" cy="228600"/>
            </a:xfrm>
            <a:prstGeom prst="ellipse">
              <a:avLst/>
            </a:prstGeom>
            <a:noFill/>
            <a:ln w="9525" algn="ctr">
              <a:solidFill>
                <a:srgbClr val="FF9900"/>
              </a:solidFill>
              <a:prstDash val="dash"/>
              <a:round/>
              <a:headEnd/>
              <a:tailEnd/>
            </a:ln>
            <a:effectLst/>
            <a:ex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1447800" y="2632075"/>
              <a:ext cx="479425" cy="39687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333399"/>
                  </a:solidFill>
                  <a:latin typeface="+mn-lt"/>
                  <a:cs typeface="Arial" pitchFamily="34" charset="0"/>
                </a:rPr>
                <a:t>rat</a:t>
              </a: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1752600" y="3001963"/>
              <a:ext cx="228600" cy="15240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 type="triangle" w="med" len="med"/>
            </a:ln>
            <a:effectLst/>
            <a:ex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2743200" y="2163763"/>
              <a:ext cx="1100138" cy="39687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333399"/>
                  </a:solidFill>
                  <a:latin typeface="+mn-lt"/>
                  <a:cs typeface="Arial" pitchFamily="34" charset="0"/>
                </a:rPr>
                <a:t>platform</a:t>
              </a: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3048000" y="2544763"/>
              <a:ext cx="228600" cy="22860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 type="triangle" w="med" len="med"/>
            </a:ln>
            <a:effectLst/>
            <a:ex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1981200"/>
            <a:ext cx="4332288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15"/>
          <p:cNvSpPr txBox="1">
            <a:spLocks noChangeArrowheads="1"/>
          </p:cNvSpPr>
          <p:nvPr/>
        </p:nvSpPr>
        <p:spPr bwMode="auto">
          <a:xfrm>
            <a:off x="7615238" y="6550025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Morris et al., 1986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257800" y="1901825"/>
            <a:ext cx="9144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Control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239000" y="1844675"/>
            <a:ext cx="1038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Blocked LTP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 rot="-5400000">
            <a:off x="3621881" y="4391819"/>
            <a:ext cx="1928813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Time per quadrant (sec)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422900" y="236220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1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096000" y="2198688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Calibri" pitchFamily="34" charset="0"/>
                <a:cs typeface="Arial" charset="0"/>
              </a:rPr>
              <a:t>2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310313" y="305276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3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413375" y="30194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4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819775" y="5254625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B050"/>
                </a:solidFill>
                <a:latin typeface="Calibri" pitchFamily="34" charset="0"/>
                <a:cs typeface="Arial" charset="0"/>
              </a:rPr>
              <a:t>2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983288" y="5254625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3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149975" y="5257800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4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638800" y="5254625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1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8004175" y="5230813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3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840663" y="5230813"/>
            <a:ext cx="276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B050"/>
                </a:solidFill>
                <a:latin typeface="Calibri" pitchFamily="34" charset="0"/>
                <a:cs typeface="Arial" charset="0"/>
              </a:rPr>
              <a:t>2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7677150" y="5230813"/>
            <a:ext cx="276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1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8170863" y="5233988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4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62000" y="1916113"/>
            <a:ext cx="3367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Learn the position of the platform</a:t>
            </a:r>
          </a:p>
        </p:txBody>
      </p:sp>
      <p:sp>
        <p:nvSpPr>
          <p:cNvPr id="3" name="Rectangle 2"/>
          <p:cNvSpPr/>
          <p:nvPr/>
        </p:nvSpPr>
        <p:spPr>
          <a:xfrm>
            <a:off x="7086600" y="1600200"/>
            <a:ext cx="1770063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3069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6" grpId="0" animBg="1"/>
      <p:bldP spid="27" grpId="0" animBg="1"/>
      <p:bldP spid="28" grpId="0" animBg="1"/>
      <p:bldP spid="25" grpId="0" animBg="1"/>
      <p:bldP spid="33" grpId="0" animBg="1"/>
      <p:bldP spid="32" grpId="0"/>
      <p:bldP spid="31" grpId="0"/>
      <p:bldP spid="34" grpId="0" animBg="1"/>
      <p:bldP spid="29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Anterograde Alteration</a:t>
            </a:r>
            <a:br>
              <a:rPr lang="en-US" altLang="en-US" sz="4000" smtClean="0"/>
            </a:br>
            <a:r>
              <a:rPr lang="en-US" altLang="en-US" sz="2800" smtClean="0"/>
              <a:t>e.g. Morris Water Maze</a:t>
            </a:r>
          </a:p>
        </p:txBody>
      </p:sp>
      <p:grpSp>
        <p:nvGrpSpPr>
          <p:cNvPr id="31747" name="Group 14"/>
          <p:cNvGrpSpPr>
            <a:grpSpLocks/>
          </p:cNvGrpSpPr>
          <p:nvPr/>
        </p:nvGrpSpPr>
        <p:grpSpPr bwMode="auto">
          <a:xfrm>
            <a:off x="533400" y="2298700"/>
            <a:ext cx="3810000" cy="2381250"/>
            <a:chOff x="381000" y="1752600"/>
            <a:chExt cx="3810000" cy="2381250"/>
          </a:xfrm>
        </p:grpSpPr>
        <p:pic>
          <p:nvPicPr>
            <p:cNvPr id="31766" name="Picture 2" descr="Water_maz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752600"/>
              <a:ext cx="3810000" cy="238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2819400" y="2773363"/>
              <a:ext cx="304800" cy="228600"/>
            </a:xfrm>
            <a:prstGeom prst="ellipse">
              <a:avLst/>
            </a:prstGeom>
            <a:noFill/>
            <a:ln w="9525" algn="ctr">
              <a:solidFill>
                <a:srgbClr val="FF9900"/>
              </a:solidFill>
              <a:prstDash val="dash"/>
              <a:round/>
              <a:headEnd/>
              <a:tailEnd/>
            </a:ln>
            <a:effectLst/>
            <a:ex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1447800" y="2632075"/>
              <a:ext cx="479425" cy="39687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333399"/>
                  </a:solidFill>
                  <a:latin typeface="+mn-lt"/>
                  <a:cs typeface="Arial" pitchFamily="34" charset="0"/>
                </a:rPr>
                <a:t>rat</a:t>
              </a: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1752600" y="3001963"/>
              <a:ext cx="228600" cy="15240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 type="triangle" w="med" len="med"/>
            </a:ln>
            <a:effectLst/>
            <a:ex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2743200" y="2163763"/>
              <a:ext cx="1100138" cy="39687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>
                  <a:solidFill>
                    <a:srgbClr val="333399"/>
                  </a:solidFill>
                  <a:latin typeface="+mn-lt"/>
                  <a:cs typeface="Arial" pitchFamily="34" charset="0"/>
                </a:rPr>
                <a:t>platform</a:t>
              </a: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3048000" y="2544763"/>
              <a:ext cx="228600" cy="228600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 type="triangle" w="med" len="med"/>
            </a:ln>
            <a:effectLst/>
            <a:ex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1981200"/>
            <a:ext cx="4332288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15"/>
          <p:cNvSpPr txBox="1">
            <a:spLocks noChangeArrowheads="1"/>
          </p:cNvSpPr>
          <p:nvPr/>
        </p:nvSpPr>
        <p:spPr bwMode="auto">
          <a:xfrm>
            <a:off x="7615238" y="6550025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Morris et al., 1986</a:t>
            </a:r>
          </a:p>
        </p:txBody>
      </p:sp>
      <p:sp>
        <p:nvSpPr>
          <p:cNvPr id="31750" name="TextBox 16"/>
          <p:cNvSpPr txBox="1">
            <a:spLocks noChangeArrowheads="1"/>
          </p:cNvSpPr>
          <p:nvPr/>
        </p:nvSpPr>
        <p:spPr bwMode="auto">
          <a:xfrm>
            <a:off x="5257800" y="1901825"/>
            <a:ext cx="9144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Control</a:t>
            </a:r>
          </a:p>
        </p:txBody>
      </p:sp>
      <p:sp>
        <p:nvSpPr>
          <p:cNvPr id="31751" name="TextBox 17"/>
          <p:cNvSpPr txBox="1">
            <a:spLocks noChangeArrowheads="1"/>
          </p:cNvSpPr>
          <p:nvPr/>
        </p:nvSpPr>
        <p:spPr bwMode="auto">
          <a:xfrm>
            <a:off x="7239000" y="1844675"/>
            <a:ext cx="1038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Blocked LTP</a:t>
            </a:r>
          </a:p>
        </p:txBody>
      </p:sp>
      <p:sp>
        <p:nvSpPr>
          <p:cNvPr id="31752" name="TextBox 18"/>
          <p:cNvSpPr txBox="1">
            <a:spLocks noChangeArrowheads="1"/>
          </p:cNvSpPr>
          <p:nvPr/>
        </p:nvSpPr>
        <p:spPr bwMode="auto">
          <a:xfrm rot="-5400000">
            <a:off x="3621881" y="4391819"/>
            <a:ext cx="1928813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Time per quadrant (sec)</a:t>
            </a:r>
          </a:p>
        </p:txBody>
      </p:sp>
      <p:sp>
        <p:nvSpPr>
          <p:cNvPr id="31753" name="TextBox 19"/>
          <p:cNvSpPr txBox="1">
            <a:spLocks noChangeArrowheads="1"/>
          </p:cNvSpPr>
          <p:nvPr/>
        </p:nvSpPr>
        <p:spPr bwMode="auto">
          <a:xfrm>
            <a:off x="5422900" y="2362200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1</a:t>
            </a:r>
          </a:p>
        </p:txBody>
      </p:sp>
      <p:sp>
        <p:nvSpPr>
          <p:cNvPr id="31754" name="TextBox 20"/>
          <p:cNvSpPr txBox="1">
            <a:spLocks noChangeArrowheads="1"/>
          </p:cNvSpPr>
          <p:nvPr/>
        </p:nvSpPr>
        <p:spPr bwMode="auto">
          <a:xfrm>
            <a:off x="6096000" y="2198688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  <a:latin typeface="Calibri" pitchFamily="34" charset="0"/>
                <a:cs typeface="Arial" charset="0"/>
              </a:rPr>
              <a:t>2</a:t>
            </a:r>
          </a:p>
        </p:txBody>
      </p:sp>
      <p:sp>
        <p:nvSpPr>
          <p:cNvPr id="31755" name="TextBox 21"/>
          <p:cNvSpPr txBox="1">
            <a:spLocks noChangeArrowheads="1"/>
          </p:cNvSpPr>
          <p:nvPr/>
        </p:nvSpPr>
        <p:spPr bwMode="auto">
          <a:xfrm>
            <a:off x="6310313" y="305276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3</a:t>
            </a:r>
          </a:p>
        </p:txBody>
      </p:sp>
      <p:sp>
        <p:nvSpPr>
          <p:cNvPr id="31756" name="TextBox 22"/>
          <p:cNvSpPr txBox="1">
            <a:spLocks noChangeArrowheads="1"/>
          </p:cNvSpPr>
          <p:nvPr/>
        </p:nvSpPr>
        <p:spPr bwMode="auto">
          <a:xfrm>
            <a:off x="5413375" y="3019425"/>
            <a:ext cx="301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4</a:t>
            </a:r>
          </a:p>
        </p:txBody>
      </p:sp>
      <p:sp>
        <p:nvSpPr>
          <p:cNvPr id="31757" name="TextBox 25"/>
          <p:cNvSpPr txBox="1">
            <a:spLocks noChangeArrowheads="1"/>
          </p:cNvSpPr>
          <p:nvPr/>
        </p:nvSpPr>
        <p:spPr bwMode="auto">
          <a:xfrm>
            <a:off x="5819775" y="5254625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B050"/>
                </a:solidFill>
                <a:latin typeface="Calibri" pitchFamily="34" charset="0"/>
                <a:cs typeface="Arial" charset="0"/>
              </a:rPr>
              <a:t>2</a:t>
            </a:r>
          </a:p>
        </p:txBody>
      </p:sp>
      <p:sp>
        <p:nvSpPr>
          <p:cNvPr id="31758" name="TextBox 26"/>
          <p:cNvSpPr txBox="1">
            <a:spLocks noChangeArrowheads="1"/>
          </p:cNvSpPr>
          <p:nvPr/>
        </p:nvSpPr>
        <p:spPr bwMode="auto">
          <a:xfrm>
            <a:off x="5983288" y="5254625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3</a:t>
            </a:r>
          </a:p>
        </p:txBody>
      </p:sp>
      <p:sp>
        <p:nvSpPr>
          <p:cNvPr id="31759" name="TextBox 27"/>
          <p:cNvSpPr txBox="1">
            <a:spLocks noChangeArrowheads="1"/>
          </p:cNvSpPr>
          <p:nvPr/>
        </p:nvSpPr>
        <p:spPr bwMode="auto">
          <a:xfrm>
            <a:off x="6149975" y="5257800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4</a:t>
            </a:r>
          </a:p>
        </p:txBody>
      </p:sp>
      <p:sp>
        <p:nvSpPr>
          <p:cNvPr id="31760" name="TextBox 24"/>
          <p:cNvSpPr txBox="1">
            <a:spLocks noChangeArrowheads="1"/>
          </p:cNvSpPr>
          <p:nvPr/>
        </p:nvSpPr>
        <p:spPr bwMode="auto">
          <a:xfrm>
            <a:off x="5638800" y="5254625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1</a:t>
            </a:r>
          </a:p>
        </p:txBody>
      </p:sp>
      <p:sp>
        <p:nvSpPr>
          <p:cNvPr id="31761" name="TextBox 32"/>
          <p:cNvSpPr txBox="1">
            <a:spLocks noChangeArrowheads="1"/>
          </p:cNvSpPr>
          <p:nvPr/>
        </p:nvSpPr>
        <p:spPr bwMode="auto">
          <a:xfrm>
            <a:off x="8004175" y="5230813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3</a:t>
            </a:r>
          </a:p>
        </p:txBody>
      </p:sp>
      <p:sp>
        <p:nvSpPr>
          <p:cNvPr id="31762" name="TextBox 31"/>
          <p:cNvSpPr txBox="1">
            <a:spLocks noChangeArrowheads="1"/>
          </p:cNvSpPr>
          <p:nvPr/>
        </p:nvSpPr>
        <p:spPr bwMode="auto">
          <a:xfrm>
            <a:off x="7840663" y="5230813"/>
            <a:ext cx="276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B050"/>
                </a:solidFill>
                <a:latin typeface="Calibri" pitchFamily="34" charset="0"/>
                <a:cs typeface="Arial" charset="0"/>
              </a:rPr>
              <a:t>2</a:t>
            </a:r>
          </a:p>
        </p:txBody>
      </p:sp>
      <p:sp>
        <p:nvSpPr>
          <p:cNvPr id="31763" name="TextBox 30"/>
          <p:cNvSpPr txBox="1">
            <a:spLocks noChangeArrowheads="1"/>
          </p:cNvSpPr>
          <p:nvPr/>
        </p:nvSpPr>
        <p:spPr bwMode="auto">
          <a:xfrm>
            <a:off x="7677150" y="5230813"/>
            <a:ext cx="276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1</a:t>
            </a:r>
          </a:p>
        </p:txBody>
      </p:sp>
      <p:sp>
        <p:nvSpPr>
          <p:cNvPr id="31764" name="TextBox 33"/>
          <p:cNvSpPr txBox="1">
            <a:spLocks noChangeArrowheads="1"/>
          </p:cNvSpPr>
          <p:nvPr/>
        </p:nvSpPr>
        <p:spPr bwMode="auto">
          <a:xfrm>
            <a:off x="8170863" y="5233988"/>
            <a:ext cx="2762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Calibri" pitchFamily="34" charset="0"/>
                <a:cs typeface="Arial" charset="0"/>
              </a:rPr>
              <a:t>4</a:t>
            </a:r>
          </a:p>
        </p:txBody>
      </p:sp>
      <p:sp>
        <p:nvSpPr>
          <p:cNvPr id="31765" name="TextBox 28"/>
          <p:cNvSpPr txBox="1">
            <a:spLocks noChangeArrowheads="1"/>
          </p:cNvSpPr>
          <p:nvPr/>
        </p:nvSpPr>
        <p:spPr bwMode="auto">
          <a:xfrm>
            <a:off x="762000" y="1916113"/>
            <a:ext cx="3367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Learn the position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25873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Proof the SPM Hypothesis</a:t>
            </a:r>
          </a:p>
        </p:txBody>
      </p:sp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152400" y="1944688"/>
            <a:ext cx="8934450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Detectability:</a:t>
            </a:r>
            <a:r>
              <a:rPr lang="en-US" altLang="en-US" sz="1800">
                <a:latin typeface="Calibri" pitchFamily="34" charset="0"/>
                <a:cs typeface="Arial" charset="0"/>
              </a:rPr>
              <a:t> If an animal displays memory of some previous experience, a change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synaptic efficacy should be detectable somewhere in its nervous system.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Mimicry:</a:t>
            </a:r>
            <a:r>
              <a:rPr lang="en-US" altLang="en-US" sz="1800">
                <a:latin typeface="Calibri" pitchFamily="34" charset="0"/>
                <a:cs typeface="Arial" charset="0"/>
              </a:rPr>
              <a:t> Conversely, if it were possible to induce the same spatial pattern of synaptic weight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changes artificially, the animal should display 'apparent' memory for some past experience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which did not in practice occur.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Anterograde Alteration:</a:t>
            </a:r>
            <a:r>
              <a:rPr lang="en-US" altLang="en-US" sz="1800">
                <a:latin typeface="Calibri" pitchFamily="34" charset="0"/>
                <a:cs typeface="Arial" charset="0"/>
              </a:rPr>
              <a:t> Interventions that prevent the induction of synaptic weight changes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during a learning experience should impair the animal's memory of that experience.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Retrograde Alteration: </a:t>
            </a:r>
            <a:r>
              <a:rPr lang="en-US" altLang="en-US" sz="1800">
                <a:latin typeface="Calibri" pitchFamily="34" charset="0"/>
                <a:cs typeface="Arial" charset="0"/>
              </a:rPr>
              <a:t>Interventions that alter the spatial distribution of synaptic weights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induced by a prior learning experience (see detectability) should alter the animal's memory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of that experience.</a:t>
            </a:r>
          </a:p>
        </p:txBody>
      </p:sp>
      <p:sp>
        <p:nvSpPr>
          <p:cNvPr id="32772" name="TextBox 8"/>
          <p:cNvSpPr txBox="1">
            <a:spLocks noChangeArrowheads="1"/>
          </p:cNvSpPr>
          <p:nvPr/>
        </p:nvSpPr>
        <p:spPr bwMode="auto">
          <a:xfrm>
            <a:off x="5746750" y="6550025"/>
            <a:ext cx="3419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Martin et al., 2000; Martin and Morris, 2002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2400" y="4713288"/>
            <a:ext cx="8763000" cy="9144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L-Shape 2"/>
          <p:cNvSpPr/>
          <p:nvPr/>
        </p:nvSpPr>
        <p:spPr>
          <a:xfrm rot="-2700000">
            <a:off x="7902575" y="2122488"/>
            <a:ext cx="674688" cy="217487"/>
          </a:xfrm>
          <a:prstGeom prst="corne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L-Shape 6"/>
          <p:cNvSpPr/>
          <p:nvPr/>
        </p:nvSpPr>
        <p:spPr>
          <a:xfrm rot="-2700000">
            <a:off x="8370888" y="4168775"/>
            <a:ext cx="674687" cy="217488"/>
          </a:xfrm>
          <a:prstGeom prst="corne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L-Shape 7"/>
          <p:cNvSpPr/>
          <p:nvPr/>
        </p:nvSpPr>
        <p:spPr>
          <a:xfrm rot="-2700000">
            <a:off x="8741088" y="3026087"/>
            <a:ext cx="674688" cy="217487"/>
          </a:xfrm>
          <a:prstGeom prst="corne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1675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Retrograde Alteration</a:t>
            </a:r>
            <a:br>
              <a:rPr lang="en-US" altLang="en-US" sz="4000" smtClean="0"/>
            </a:br>
            <a:r>
              <a:rPr lang="en-US" altLang="en-US" sz="2400" smtClean="0"/>
              <a:t>e.g. Place Avoidance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724400" y="3429000"/>
            <a:ext cx="4086225" cy="3021013"/>
            <a:chOff x="4686300" y="1971676"/>
            <a:chExt cx="4086225" cy="3021169"/>
          </a:xfrm>
        </p:grpSpPr>
        <p:pic>
          <p:nvPicPr>
            <p:cNvPr id="3381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2078195"/>
              <a:ext cx="4048125" cy="291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686300" y="1971676"/>
              <a:ext cx="228600" cy="233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42913" y="2012950"/>
            <a:ext cx="3976687" cy="3584575"/>
            <a:chOff x="424542" y="1752600"/>
            <a:chExt cx="3995058" cy="3457959"/>
          </a:xfrm>
        </p:grpSpPr>
        <p:pic>
          <p:nvPicPr>
            <p:cNvPr id="3380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542" y="1971675"/>
              <a:ext cx="3918857" cy="3127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505761" y="1752600"/>
              <a:ext cx="913839" cy="1600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542" y="2199776"/>
              <a:ext cx="228061" cy="23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19771" y="4977782"/>
              <a:ext cx="229656" cy="232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47800"/>
            <a:ext cx="29051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932113" y="2362200"/>
            <a:ext cx="877887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drug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induction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32113" y="2843213"/>
            <a:ext cx="268287" cy="280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15" name="Straight Arrow Connector 14"/>
          <p:cNvCxnSpPr>
            <a:stCxn id="10" idx="2"/>
          </p:cNvCxnSpPr>
          <p:nvPr/>
        </p:nvCxnSpPr>
        <p:spPr>
          <a:xfrm flipH="1">
            <a:off x="3067050" y="2886075"/>
            <a:ext cx="304800" cy="46672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38200" y="5105400"/>
            <a:ext cx="268288" cy="376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88963" y="5303838"/>
            <a:ext cx="876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LTP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induction</a:t>
            </a:r>
          </a:p>
        </p:txBody>
      </p:sp>
      <p:cxnSp>
        <p:nvCxnSpPr>
          <p:cNvPr id="23" name="Straight Arrow Connector 22"/>
          <p:cNvCxnSpPr>
            <a:stCxn id="16" idx="0"/>
          </p:cNvCxnSpPr>
          <p:nvPr/>
        </p:nvCxnSpPr>
        <p:spPr>
          <a:xfrm flipH="1" flipV="1">
            <a:off x="1027113" y="4191000"/>
            <a:ext cx="0" cy="11128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4" name="TextBox 21"/>
          <p:cNvSpPr txBox="1">
            <a:spLocks noChangeArrowheads="1"/>
          </p:cNvSpPr>
          <p:nvPr/>
        </p:nvSpPr>
        <p:spPr bwMode="auto">
          <a:xfrm>
            <a:off x="7339013" y="6550025"/>
            <a:ext cx="1804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Pastalkova et al., 2006</a:t>
            </a:r>
          </a:p>
        </p:txBody>
      </p:sp>
      <p:sp>
        <p:nvSpPr>
          <p:cNvPr id="33805" name="TextBox 24"/>
          <p:cNvSpPr txBox="1">
            <a:spLocks noChangeArrowheads="1"/>
          </p:cNvSpPr>
          <p:nvPr/>
        </p:nvSpPr>
        <p:spPr bwMode="auto">
          <a:xfrm>
            <a:off x="8332788" y="5086350"/>
            <a:ext cx="5207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drug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94225" y="5086350"/>
            <a:ext cx="4238625" cy="1344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Rectangle 2"/>
          <p:cNvSpPr/>
          <p:nvPr/>
        </p:nvSpPr>
        <p:spPr>
          <a:xfrm>
            <a:off x="8332788" y="3860800"/>
            <a:ext cx="520700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272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9" grpId="0" animBg="1"/>
      <p:bldP spid="16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Proof the SPM Hypothesis</a:t>
            </a:r>
          </a:p>
        </p:txBody>
      </p:sp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152400" y="1944688"/>
            <a:ext cx="8934450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Detectability:</a:t>
            </a:r>
            <a:r>
              <a:rPr lang="en-US" altLang="en-US" sz="1800">
                <a:latin typeface="Calibri" pitchFamily="34" charset="0"/>
                <a:cs typeface="Arial" charset="0"/>
              </a:rPr>
              <a:t> If an animal displays memory of some previous experience, a change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synaptic efficacy should be detectable somewhere in its nervous system.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Mimicry:</a:t>
            </a:r>
            <a:r>
              <a:rPr lang="en-US" altLang="en-US" sz="1800">
                <a:latin typeface="Calibri" pitchFamily="34" charset="0"/>
                <a:cs typeface="Arial" charset="0"/>
              </a:rPr>
              <a:t> Conversely, if it were possible to induce the same spatial pattern of synaptic weight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changes artificially, the animal should display 'apparent' memory for some past experience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which did not in practice occur.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Anterograde Alteration:</a:t>
            </a:r>
            <a:r>
              <a:rPr lang="en-US" altLang="en-US" sz="1800">
                <a:latin typeface="Calibri" pitchFamily="34" charset="0"/>
                <a:cs typeface="Arial" charset="0"/>
              </a:rPr>
              <a:t> Interventions that prevent the induction of synaptic weight changes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during a learning experience should impair the animal's memory of that experience.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Retrograde Alteration: </a:t>
            </a:r>
            <a:r>
              <a:rPr lang="en-US" altLang="en-US" sz="1800">
                <a:latin typeface="Calibri" pitchFamily="34" charset="0"/>
                <a:cs typeface="Arial" charset="0"/>
              </a:rPr>
              <a:t>Interventions that alter the spatial distribution of synaptic weights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induced by a prior learning experience (see detectability) should alter the animal's memory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of that experience.</a:t>
            </a:r>
          </a:p>
        </p:txBody>
      </p:sp>
      <p:sp>
        <p:nvSpPr>
          <p:cNvPr id="34820" name="TextBox 8"/>
          <p:cNvSpPr txBox="1">
            <a:spLocks noChangeArrowheads="1"/>
          </p:cNvSpPr>
          <p:nvPr/>
        </p:nvSpPr>
        <p:spPr bwMode="auto">
          <a:xfrm>
            <a:off x="5746750" y="6550025"/>
            <a:ext cx="3419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Martin et al., 2000; Martin and Morris, 2002</a:t>
            </a:r>
          </a:p>
        </p:txBody>
      </p:sp>
      <p:sp>
        <p:nvSpPr>
          <p:cNvPr id="3" name="L-Shape 2"/>
          <p:cNvSpPr/>
          <p:nvPr/>
        </p:nvSpPr>
        <p:spPr>
          <a:xfrm rot="-2700000">
            <a:off x="7902575" y="2122488"/>
            <a:ext cx="674688" cy="217487"/>
          </a:xfrm>
          <a:prstGeom prst="corne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L-Shape 6"/>
          <p:cNvSpPr/>
          <p:nvPr/>
        </p:nvSpPr>
        <p:spPr>
          <a:xfrm rot="-2700000">
            <a:off x="8370888" y="4168775"/>
            <a:ext cx="674687" cy="217488"/>
          </a:xfrm>
          <a:prstGeom prst="corne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L-Shape 7"/>
          <p:cNvSpPr/>
          <p:nvPr/>
        </p:nvSpPr>
        <p:spPr>
          <a:xfrm rot="-2700000">
            <a:off x="8326438" y="5214938"/>
            <a:ext cx="676275" cy="217487"/>
          </a:xfrm>
          <a:prstGeom prst="corne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3413125" y="5492750"/>
            <a:ext cx="2333625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only evidences!!!</a:t>
            </a:r>
          </a:p>
        </p:txBody>
      </p:sp>
      <p:sp>
        <p:nvSpPr>
          <p:cNvPr id="12" name="L-Shape 11"/>
          <p:cNvSpPr/>
          <p:nvPr/>
        </p:nvSpPr>
        <p:spPr>
          <a:xfrm rot="-2700000">
            <a:off x="8664888" y="3026088"/>
            <a:ext cx="674687" cy="217488"/>
          </a:xfrm>
          <a:prstGeom prst="corne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51155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4348163" y="779463"/>
            <a:ext cx="3022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v u</a:t>
            </a:r>
            <a:r>
              <a:rPr lang="en-GB" altLang="en-US" sz="2400" baseline="-25000"/>
              <a:t>1</a:t>
            </a:r>
            <a:r>
              <a:rPr lang="en-GB" altLang="en-US" sz="2400"/>
              <a:t>         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&lt;&lt; 1</a:t>
            </a: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3597275" y="490538"/>
            <a:ext cx="742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3000">
                <a:latin typeface="Symbol" pitchFamily="18" charset="2"/>
              </a:rPr>
              <a:t>w</a:t>
            </a:r>
            <a:r>
              <a:rPr lang="en-GB" altLang="en-US" sz="3000" baseline="-25000">
                <a:latin typeface="Symbol" pitchFamily="18" charset="2"/>
              </a:rPr>
              <a:t>1</a:t>
            </a:r>
          </a:p>
        </p:txBody>
      </p:sp>
      <p:sp>
        <p:nvSpPr>
          <p:cNvPr id="35844" name="Text Box 5"/>
          <p:cNvSpPr txBox="1">
            <a:spLocks noChangeArrowheads="1"/>
          </p:cNvSpPr>
          <p:nvPr/>
        </p:nvSpPr>
        <p:spPr bwMode="auto">
          <a:xfrm>
            <a:off x="3733800" y="10668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35845" name="Line 6"/>
          <p:cNvSpPr>
            <a:spLocks noChangeShapeType="1"/>
          </p:cNvSpPr>
          <p:nvPr/>
        </p:nvSpPr>
        <p:spPr bwMode="auto">
          <a:xfrm>
            <a:off x="3773488" y="1066800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304800" y="682625"/>
            <a:ext cx="1795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Single Input</a:t>
            </a:r>
            <a:endParaRPr lang="en-US" altLang="en-US" sz="2400"/>
          </a:p>
        </p:txBody>
      </p:sp>
      <p:sp>
        <p:nvSpPr>
          <p:cNvPr id="35847" name="Text Box 8"/>
          <p:cNvSpPr txBox="1">
            <a:spLocks noChangeArrowheads="1"/>
          </p:cNvSpPr>
          <p:nvPr/>
        </p:nvSpPr>
        <p:spPr bwMode="auto">
          <a:xfrm>
            <a:off x="4325938" y="1838325"/>
            <a:ext cx="29257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v </a:t>
            </a:r>
            <a:r>
              <a:rPr lang="en-GB" altLang="en-US" sz="2400" b="1"/>
              <a:t>u</a:t>
            </a:r>
            <a:r>
              <a:rPr lang="en-GB" altLang="en-US" sz="2400"/>
              <a:t>         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&lt;&lt; 1</a:t>
            </a:r>
          </a:p>
        </p:txBody>
      </p:sp>
      <p:sp>
        <p:nvSpPr>
          <p:cNvPr id="35848" name="Text Box 9"/>
          <p:cNvSpPr txBox="1">
            <a:spLocks noChangeArrowheads="1"/>
          </p:cNvSpPr>
          <p:nvPr/>
        </p:nvSpPr>
        <p:spPr bwMode="auto">
          <a:xfrm>
            <a:off x="3651250" y="1628775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35849" name="Text Box 10"/>
          <p:cNvSpPr txBox="1">
            <a:spLocks noChangeArrowheads="1"/>
          </p:cNvSpPr>
          <p:nvPr/>
        </p:nvSpPr>
        <p:spPr bwMode="auto">
          <a:xfrm>
            <a:off x="3711575" y="2125663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35850" name="Line 11"/>
          <p:cNvSpPr>
            <a:spLocks noChangeShapeType="1"/>
          </p:cNvSpPr>
          <p:nvPr/>
        </p:nvSpPr>
        <p:spPr bwMode="auto">
          <a:xfrm>
            <a:off x="3751263" y="2125663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1" name="Text Box 12"/>
          <p:cNvSpPr txBox="1">
            <a:spLocks noChangeArrowheads="1"/>
          </p:cNvSpPr>
          <p:nvPr/>
        </p:nvSpPr>
        <p:spPr bwMode="auto">
          <a:xfrm>
            <a:off x="304800" y="1936750"/>
            <a:ext cx="184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Many Inputs</a:t>
            </a:r>
            <a:endParaRPr lang="en-US" altLang="en-US" sz="2400"/>
          </a:p>
        </p:txBody>
      </p:sp>
      <p:sp>
        <p:nvSpPr>
          <p:cNvPr id="35852" name="Text Box 13"/>
          <p:cNvSpPr txBox="1">
            <a:spLocks noChangeArrowheads="1"/>
          </p:cNvSpPr>
          <p:nvPr/>
        </p:nvSpPr>
        <p:spPr bwMode="auto">
          <a:xfrm>
            <a:off x="4708525" y="2498725"/>
            <a:ext cx="4130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As  v  is a single output, it is scalar.</a:t>
            </a:r>
            <a:endParaRPr lang="en-US" altLang="en-US"/>
          </a:p>
        </p:txBody>
      </p:sp>
      <p:sp>
        <p:nvSpPr>
          <p:cNvPr id="35853" name="Text Box 14"/>
          <p:cNvSpPr txBox="1">
            <a:spLocks noChangeArrowheads="1"/>
          </p:cNvSpPr>
          <p:nvPr/>
        </p:nvSpPr>
        <p:spPr bwMode="auto">
          <a:xfrm>
            <a:off x="381000" y="2952750"/>
            <a:ext cx="247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Averaging Inputs</a:t>
            </a:r>
            <a:endParaRPr lang="en-US" altLang="en-US" sz="2400"/>
          </a:p>
        </p:txBody>
      </p:sp>
      <p:sp>
        <p:nvSpPr>
          <p:cNvPr id="35854" name="Text Box 15"/>
          <p:cNvSpPr txBox="1">
            <a:spLocks noChangeArrowheads="1"/>
          </p:cNvSpPr>
          <p:nvPr/>
        </p:nvSpPr>
        <p:spPr bwMode="auto">
          <a:xfrm>
            <a:off x="4343400" y="3105150"/>
            <a:ext cx="33766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 </a:t>
            </a:r>
            <a:r>
              <a:rPr lang="en-GB" altLang="en-US" sz="2400"/>
              <a:t> &lt;v </a:t>
            </a:r>
            <a:r>
              <a:rPr lang="en-GB" altLang="en-US" sz="2400" b="1"/>
              <a:t>u</a:t>
            </a:r>
            <a:r>
              <a:rPr lang="en-GB" altLang="en-US" sz="2400"/>
              <a:t>&gt;         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&lt;&lt; 1</a:t>
            </a:r>
          </a:p>
        </p:txBody>
      </p:sp>
      <p:sp>
        <p:nvSpPr>
          <p:cNvPr id="35855" name="Text Box 16"/>
          <p:cNvSpPr txBox="1">
            <a:spLocks noChangeArrowheads="1"/>
          </p:cNvSpPr>
          <p:nvPr/>
        </p:nvSpPr>
        <p:spPr bwMode="auto">
          <a:xfrm>
            <a:off x="3668713" y="289560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35856" name="Text Box 17"/>
          <p:cNvSpPr txBox="1">
            <a:spLocks noChangeArrowheads="1"/>
          </p:cNvSpPr>
          <p:nvPr/>
        </p:nvSpPr>
        <p:spPr bwMode="auto">
          <a:xfrm>
            <a:off x="3729038" y="339248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35857" name="Line 18"/>
          <p:cNvSpPr>
            <a:spLocks noChangeShapeType="1"/>
          </p:cNvSpPr>
          <p:nvPr/>
        </p:nvSpPr>
        <p:spPr bwMode="auto">
          <a:xfrm>
            <a:off x="3768725" y="339248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Text Box 19"/>
          <p:cNvSpPr txBox="1">
            <a:spLocks noChangeArrowheads="1"/>
          </p:cNvSpPr>
          <p:nvPr/>
        </p:nvSpPr>
        <p:spPr bwMode="auto">
          <a:xfrm>
            <a:off x="381000" y="3870325"/>
            <a:ext cx="838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We can just average over all input patterns and approximate the weight change by this. Remember, this assumes that weight changes are slow.</a:t>
            </a:r>
            <a:endParaRPr lang="en-US" altLang="en-US"/>
          </a:p>
        </p:txBody>
      </p:sp>
      <p:sp>
        <p:nvSpPr>
          <p:cNvPr id="35859" name="Rectangle 20"/>
          <p:cNvSpPr>
            <a:spLocks noChangeArrowheads="1"/>
          </p:cNvSpPr>
          <p:nvPr/>
        </p:nvSpPr>
        <p:spPr bwMode="auto">
          <a:xfrm>
            <a:off x="0" y="4724400"/>
            <a:ext cx="549433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 If we replace v with </a:t>
            </a:r>
            <a:r>
              <a:rPr lang="en-GB" altLang="en-US" sz="2400" b="1"/>
              <a:t>w</a:t>
            </a:r>
            <a:r>
              <a:rPr lang="en-GB" altLang="en-US" sz="2400"/>
              <a:t> </a:t>
            </a:r>
            <a:r>
              <a:rPr lang="en-GB" altLang="en-US" sz="4000" baseline="10000"/>
              <a:t>.</a:t>
            </a:r>
            <a:r>
              <a:rPr lang="en-GB" altLang="en-US" sz="2400"/>
              <a:t> </a:t>
            </a:r>
            <a:r>
              <a:rPr lang="en-GB" altLang="en-US" sz="2400" b="1"/>
              <a:t>u</a:t>
            </a:r>
            <a:r>
              <a:rPr lang="en-GB" altLang="en-US" sz="2400"/>
              <a:t> we can write:</a:t>
            </a:r>
            <a:endParaRPr lang="en-US" altLang="en-US" sz="2400"/>
          </a:p>
        </p:txBody>
      </p:sp>
      <p:sp>
        <p:nvSpPr>
          <p:cNvPr id="35860" name="Text Box 21"/>
          <p:cNvSpPr txBox="1">
            <a:spLocks noChangeArrowheads="1"/>
          </p:cNvSpPr>
          <p:nvPr/>
        </p:nvSpPr>
        <p:spPr bwMode="auto">
          <a:xfrm>
            <a:off x="4419600" y="5372100"/>
            <a:ext cx="40894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 </a:t>
            </a:r>
            <a:r>
              <a:rPr lang="en-GB" altLang="en-US" sz="2400"/>
              <a:t> </a:t>
            </a:r>
            <a:r>
              <a:rPr lang="en-GB" altLang="en-US" sz="2400" b="1"/>
              <a:t>Q</a:t>
            </a:r>
            <a:r>
              <a:rPr lang="en-GB" altLang="en-US" sz="2400"/>
              <a:t> </a:t>
            </a:r>
            <a:r>
              <a:rPr lang="en-GB" altLang="en-US" sz="3600" baseline="10000"/>
              <a:t>.</a:t>
            </a:r>
            <a:r>
              <a:rPr lang="en-GB" altLang="en-US" sz="2400"/>
              <a:t> </a:t>
            </a:r>
            <a:r>
              <a:rPr lang="en-GB" altLang="en-US" sz="2400" b="1"/>
              <a:t>w</a:t>
            </a:r>
            <a:r>
              <a:rPr lang="en-GB" altLang="en-US" sz="2400"/>
              <a:t>   </a:t>
            </a:r>
            <a:r>
              <a:rPr lang="en-GB" altLang="en-US"/>
              <a:t>where </a:t>
            </a:r>
            <a:r>
              <a:rPr lang="en-GB" altLang="en-US" b="1"/>
              <a:t>Q</a:t>
            </a:r>
            <a:r>
              <a:rPr lang="en-GB" altLang="en-US"/>
              <a:t> = &lt;</a:t>
            </a:r>
            <a:r>
              <a:rPr lang="en-GB" altLang="en-US" b="1"/>
              <a:t>uu</a:t>
            </a:r>
            <a:r>
              <a:rPr lang="en-GB" altLang="en-US"/>
              <a:t>&gt; is </a:t>
            </a:r>
          </a:p>
          <a:p>
            <a:pPr eaLnBrk="1" hangingPunct="1"/>
            <a:r>
              <a:rPr lang="en-GB" altLang="en-US"/>
              <a:t>                        the input correlation</a:t>
            </a:r>
          </a:p>
          <a:p>
            <a:pPr eaLnBrk="1" hangingPunct="1"/>
            <a:r>
              <a:rPr lang="en-GB" altLang="en-US"/>
              <a:t>                        matrix</a:t>
            </a:r>
          </a:p>
        </p:txBody>
      </p:sp>
      <p:sp>
        <p:nvSpPr>
          <p:cNvPr id="35861" name="Text Box 22"/>
          <p:cNvSpPr txBox="1">
            <a:spLocks noChangeArrowheads="1"/>
          </p:cNvSpPr>
          <p:nvPr/>
        </p:nvSpPr>
        <p:spPr bwMode="auto">
          <a:xfrm>
            <a:off x="3744913" y="516255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35862" name="Text Box 23"/>
          <p:cNvSpPr txBox="1">
            <a:spLocks noChangeArrowheads="1"/>
          </p:cNvSpPr>
          <p:nvPr/>
        </p:nvSpPr>
        <p:spPr bwMode="auto">
          <a:xfrm>
            <a:off x="3805238" y="565943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35863" name="Line 24"/>
          <p:cNvSpPr>
            <a:spLocks noChangeShapeType="1"/>
          </p:cNvSpPr>
          <p:nvPr/>
        </p:nvSpPr>
        <p:spPr bwMode="auto">
          <a:xfrm>
            <a:off x="3844925" y="565943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4" name="Rectangle 25"/>
          <p:cNvSpPr>
            <a:spLocks noChangeArrowheads="1"/>
          </p:cNvSpPr>
          <p:nvPr/>
        </p:nvSpPr>
        <p:spPr bwMode="auto">
          <a:xfrm>
            <a:off x="152400" y="6461125"/>
            <a:ext cx="709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Note: Hebb yields an instable (always growing) weight vector!</a:t>
            </a:r>
          </a:p>
        </p:txBody>
      </p:sp>
      <p:sp>
        <p:nvSpPr>
          <p:cNvPr id="35865" name="Text Box 26"/>
          <p:cNvSpPr txBox="1">
            <a:spLocks noChangeArrowheads="1"/>
          </p:cNvSpPr>
          <p:nvPr/>
        </p:nvSpPr>
        <p:spPr bwMode="auto">
          <a:xfrm>
            <a:off x="196850" y="152400"/>
            <a:ext cx="397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Back to the Math. We had:</a:t>
            </a:r>
            <a:endParaRPr lang="en-US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1219200" y="1733550"/>
            <a:ext cx="36242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(v - </a:t>
            </a:r>
            <a:r>
              <a:rPr lang="en-GB" altLang="en-US" sz="2400">
                <a:latin typeface="Symbol" pitchFamily="18" charset="2"/>
              </a:rPr>
              <a:t>Q</a:t>
            </a:r>
            <a:r>
              <a:rPr lang="en-GB" altLang="en-US" sz="2400"/>
              <a:t>) </a:t>
            </a:r>
            <a:r>
              <a:rPr lang="en-GB" altLang="en-US" sz="2400" b="1"/>
              <a:t>u</a:t>
            </a:r>
            <a:r>
              <a:rPr lang="en-GB" altLang="en-US" sz="2400"/>
              <a:t>         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&lt;&lt; 1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544513" y="152400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604838" y="202088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644525" y="202088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Text Box 25"/>
          <p:cNvSpPr txBox="1">
            <a:spLocks noChangeArrowheads="1"/>
          </p:cNvSpPr>
          <p:nvPr/>
        </p:nvSpPr>
        <p:spPr bwMode="auto">
          <a:xfrm>
            <a:off x="196850" y="152400"/>
            <a:ext cx="294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Covariance Rule(s)</a:t>
            </a:r>
            <a:endParaRPr lang="en-US" altLang="en-US" sz="2400" b="1"/>
          </a:p>
        </p:txBody>
      </p:sp>
      <p:sp>
        <p:nvSpPr>
          <p:cNvPr id="36871" name="Text Box 26"/>
          <p:cNvSpPr txBox="1">
            <a:spLocks noChangeArrowheads="1"/>
          </p:cNvSpPr>
          <p:nvPr/>
        </p:nvSpPr>
        <p:spPr bwMode="auto">
          <a:xfrm>
            <a:off x="228600" y="762000"/>
            <a:ext cx="8597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Normally firing rates are only positive and plain Hebb would yield only LTP.</a:t>
            </a:r>
          </a:p>
          <a:p>
            <a:pPr eaLnBrk="1" hangingPunct="1"/>
            <a:r>
              <a:rPr lang="en-GB" altLang="en-US"/>
              <a:t>Hence we introduce a threshold to also get LTD</a:t>
            </a:r>
            <a:endParaRPr lang="en-US" altLang="en-US"/>
          </a:p>
        </p:txBody>
      </p:sp>
      <p:sp>
        <p:nvSpPr>
          <p:cNvPr id="36872" name="Text Box 27"/>
          <p:cNvSpPr txBox="1">
            <a:spLocks noChangeArrowheads="1"/>
          </p:cNvSpPr>
          <p:nvPr/>
        </p:nvSpPr>
        <p:spPr bwMode="auto">
          <a:xfrm>
            <a:off x="4953000" y="1885950"/>
            <a:ext cx="2058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Output threshold</a:t>
            </a:r>
            <a:endParaRPr lang="en-US" altLang="en-US"/>
          </a:p>
        </p:txBody>
      </p:sp>
      <p:sp>
        <p:nvSpPr>
          <p:cNvPr id="36873" name="Text Box 28"/>
          <p:cNvSpPr txBox="1">
            <a:spLocks noChangeArrowheads="1"/>
          </p:cNvSpPr>
          <p:nvPr/>
        </p:nvSpPr>
        <p:spPr bwMode="auto">
          <a:xfrm>
            <a:off x="1208088" y="2800350"/>
            <a:ext cx="35226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v (</a:t>
            </a:r>
            <a:r>
              <a:rPr lang="en-GB" altLang="en-US" sz="2400" b="1"/>
              <a:t>u - </a:t>
            </a:r>
            <a:r>
              <a:rPr lang="en-GB" altLang="en-US" sz="2400" b="1">
                <a:latin typeface="Symbol" pitchFamily="18" charset="2"/>
              </a:rPr>
              <a:t>Q</a:t>
            </a:r>
            <a:r>
              <a:rPr lang="en-GB" altLang="en-US">
                <a:latin typeface="Symbol" pitchFamily="18" charset="2"/>
              </a:rPr>
              <a:t>)</a:t>
            </a:r>
            <a:r>
              <a:rPr lang="en-GB" altLang="en-US" sz="2400"/>
              <a:t>        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&lt;&lt; 1</a:t>
            </a:r>
          </a:p>
        </p:txBody>
      </p:sp>
      <p:sp>
        <p:nvSpPr>
          <p:cNvPr id="36874" name="Text Box 29"/>
          <p:cNvSpPr txBox="1">
            <a:spLocks noChangeArrowheads="1"/>
          </p:cNvSpPr>
          <p:nvPr/>
        </p:nvSpPr>
        <p:spPr bwMode="auto">
          <a:xfrm>
            <a:off x="533400" y="259080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aseline="-25000">
              <a:latin typeface="Symbol" pitchFamily="18" charset="2"/>
            </a:endParaRPr>
          </a:p>
        </p:txBody>
      </p:sp>
      <p:sp>
        <p:nvSpPr>
          <p:cNvPr id="36875" name="Text Box 30"/>
          <p:cNvSpPr txBox="1">
            <a:spLocks noChangeArrowheads="1"/>
          </p:cNvSpPr>
          <p:nvPr/>
        </p:nvSpPr>
        <p:spPr bwMode="auto">
          <a:xfrm>
            <a:off x="593725" y="308768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36876" name="Line 31"/>
          <p:cNvSpPr>
            <a:spLocks noChangeShapeType="1"/>
          </p:cNvSpPr>
          <p:nvPr/>
        </p:nvSpPr>
        <p:spPr bwMode="auto">
          <a:xfrm>
            <a:off x="633413" y="308768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7" name="Text Box 32"/>
          <p:cNvSpPr txBox="1">
            <a:spLocks noChangeArrowheads="1"/>
          </p:cNvSpPr>
          <p:nvPr/>
        </p:nvSpPr>
        <p:spPr bwMode="auto">
          <a:xfrm>
            <a:off x="4941888" y="2876550"/>
            <a:ext cx="2622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Input vector threshold</a:t>
            </a:r>
            <a:endParaRPr lang="en-US" altLang="en-US"/>
          </a:p>
        </p:txBody>
      </p:sp>
      <p:sp>
        <p:nvSpPr>
          <p:cNvPr id="36878" name="Text Box 33"/>
          <p:cNvSpPr txBox="1">
            <a:spLocks noChangeArrowheads="1"/>
          </p:cNvSpPr>
          <p:nvPr/>
        </p:nvSpPr>
        <p:spPr bwMode="auto">
          <a:xfrm>
            <a:off x="465138" y="3657600"/>
            <a:ext cx="76120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Many times one sets the threshold as the average activity of some</a:t>
            </a:r>
          </a:p>
          <a:p>
            <a:pPr eaLnBrk="1" hangingPunct="1"/>
            <a:r>
              <a:rPr lang="en-GB" altLang="en-US"/>
              <a:t>reference time period (training period)</a:t>
            </a:r>
            <a:endParaRPr lang="en-US" altLang="en-US"/>
          </a:p>
        </p:txBody>
      </p:sp>
      <p:sp>
        <p:nvSpPr>
          <p:cNvPr id="36879" name="Rectangle 34"/>
          <p:cNvSpPr>
            <a:spLocks noChangeArrowheads="1"/>
          </p:cNvSpPr>
          <p:nvPr/>
        </p:nvSpPr>
        <p:spPr bwMode="auto">
          <a:xfrm>
            <a:off x="541338" y="4495800"/>
            <a:ext cx="6789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>
                <a:latin typeface="Symbol" pitchFamily="18" charset="2"/>
              </a:rPr>
              <a:t>Q</a:t>
            </a:r>
            <a:r>
              <a:rPr lang="en-GB" altLang="en-US"/>
              <a:t> = &lt;v&gt;   or   </a:t>
            </a:r>
            <a:r>
              <a:rPr lang="en-GB" altLang="en-US" sz="2400" b="1">
                <a:latin typeface="Symbol" pitchFamily="18" charset="2"/>
              </a:rPr>
              <a:t>Q</a:t>
            </a:r>
            <a:r>
              <a:rPr lang="en-GB" altLang="en-US"/>
              <a:t> = &lt;</a:t>
            </a:r>
            <a:r>
              <a:rPr lang="en-GB" altLang="en-US" b="1"/>
              <a:t>u</a:t>
            </a:r>
            <a:r>
              <a:rPr lang="en-GB" altLang="en-US"/>
              <a:t>&gt;          together with v = </a:t>
            </a:r>
            <a:r>
              <a:rPr lang="en-GB" altLang="en-US" b="1"/>
              <a:t>w </a:t>
            </a:r>
            <a:r>
              <a:rPr lang="en-GB" altLang="en-US" sz="3600" b="1" baseline="10000"/>
              <a:t>.</a:t>
            </a:r>
            <a:r>
              <a:rPr lang="en-GB" altLang="en-US"/>
              <a:t> </a:t>
            </a:r>
            <a:r>
              <a:rPr lang="en-GB" altLang="en-US" b="1"/>
              <a:t>u</a:t>
            </a:r>
            <a:r>
              <a:rPr lang="en-GB" altLang="en-US"/>
              <a:t> we get:</a:t>
            </a:r>
            <a:endParaRPr lang="en-US" altLang="en-US"/>
          </a:p>
        </p:txBody>
      </p:sp>
      <p:sp>
        <p:nvSpPr>
          <p:cNvPr id="36880" name="Text Box 35"/>
          <p:cNvSpPr txBox="1">
            <a:spLocks noChangeArrowheads="1"/>
          </p:cNvSpPr>
          <p:nvPr/>
        </p:nvSpPr>
        <p:spPr bwMode="auto">
          <a:xfrm>
            <a:off x="1227138" y="5238750"/>
            <a:ext cx="64992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</a:t>
            </a:r>
            <a:r>
              <a:rPr lang="en-GB" altLang="en-US" b="1"/>
              <a:t>C </a:t>
            </a:r>
            <a:r>
              <a:rPr lang="en-GB" altLang="en-US" sz="3600" b="1" baseline="10000"/>
              <a:t>.</a:t>
            </a:r>
            <a:r>
              <a:rPr lang="en-GB" altLang="en-US"/>
              <a:t> </a:t>
            </a:r>
            <a:r>
              <a:rPr lang="en-GB" altLang="en-US" b="1"/>
              <a:t>w</a:t>
            </a:r>
            <a:r>
              <a:rPr lang="en-GB" altLang="en-US"/>
              <a:t>, where C is the covariance matrix of the input</a:t>
            </a:r>
          </a:p>
        </p:txBody>
      </p:sp>
      <p:sp>
        <p:nvSpPr>
          <p:cNvPr id="36881" name="Text Box 36"/>
          <p:cNvSpPr txBox="1">
            <a:spLocks noChangeArrowheads="1"/>
          </p:cNvSpPr>
          <p:nvPr/>
        </p:nvSpPr>
        <p:spPr bwMode="auto">
          <a:xfrm>
            <a:off x="552450" y="502920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36882" name="Text Box 37"/>
          <p:cNvSpPr txBox="1">
            <a:spLocks noChangeArrowheads="1"/>
          </p:cNvSpPr>
          <p:nvPr/>
        </p:nvSpPr>
        <p:spPr bwMode="auto">
          <a:xfrm>
            <a:off x="612775" y="552608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36883" name="Line 38"/>
          <p:cNvSpPr>
            <a:spLocks noChangeShapeType="1"/>
          </p:cNvSpPr>
          <p:nvPr/>
        </p:nvSpPr>
        <p:spPr bwMode="auto">
          <a:xfrm>
            <a:off x="652463" y="552608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4" name="Text Box 39"/>
          <p:cNvSpPr txBox="1">
            <a:spLocks noChangeArrowheads="1"/>
          </p:cNvSpPr>
          <p:nvPr/>
        </p:nvSpPr>
        <p:spPr bwMode="auto">
          <a:xfrm>
            <a:off x="6394450" y="5791200"/>
            <a:ext cx="27495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http://en.wikipedia.org/wiki/Covariance_matrix</a:t>
            </a:r>
          </a:p>
        </p:txBody>
      </p:sp>
      <p:sp>
        <p:nvSpPr>
          <p:cNvPr id="36885" name="Text Box 40"/>
          <p:cNvSpPr txBox="1">
            <a:spLocks noChangeArrowheads="1"/>
          </p:cNvSpPr>
          <p:nvPr/>
        </p:nvSpPr>
        <p:spPr bwMode="auto">
          <a:xfrm>
            <a:off x="593725" y="6183313"/>
            <a:ext cx="5926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b="1"/>
              <a:t>C</a:t>
            </a:r>
            <a:r>
              <a:rPr lang="en-GB" altLang="en-US"/>
              <a:t> = &lt;(</a:t>
            </a:r>
            <a:r>
              <a:rPr lang="en-GB" altLang="en-US" b="1"/>
              <a:t>u</a:t>
            </a:r>
            <a:r>
              <a:rPr lang="en-GB" altLang="en-US"/>
              <a:t>-&lt;</a:t>
            </a:r>
            <a:r>
              <a:rPr lang="en-GB" altLang="en-US" b="1"/>
              <a:t>u</a:t>
            </a:r>
            <a:r>
              <a:rPr lang="en-GB" altLang="en-US"/>
              <a:t>&gt;)(</a:t>
            </a:r>
            <a:r>
              <a:rPr lang="en-GB" altLang="en-US" b="1"/>
              <a:t>u</a:t>
            </a:r>
            <a:r>
              <a:rPr lang="en-GB" altLang="en-US"/>
              <a:t>-&lt;</a:t>
            </a:r>
            <a:r>
              <a:rPr lang="en-GB" altLang="en-US" b="1"/>
              <a:t>u</a:t>
            </a:r>
            <a:r>
              <a:rPr lang="en-GB" altLang="en-US"/>
              <a:t>&gt;)&gt; = &lt;</a:t>
            </a:r>
            <a:r>
              <a:rPr lang="en-GB" altLang="en-US" b="1"/>
              <a:t>uu</a:t>
            </a:r>
            <a:r>
              <a:rPr lang="en-GB" altLang="en-US"/>
              <a:t>&gt; - &lt;</a:t>
            </a:r>
            <a:r>
              <a:rPr lang="en-GB" altLang="en-US" b="1"/>
              <a:t>u</a:t>
            </a:r>
            <a:r>
              <a:rPr lang="en-GB" altLang="en-US" baseline="30000"/>
              <a:t>2</a:t>
            </a:r>
            <a:r>
              <a:rPr lang="en-GB" altLang="en-US"/>
              <a:t>&gt; = &lt;(</a:t>
            </a:r>
            <a:r>
              <a:rPr lang="en-GB" altLang="en-US" b="1"/>
              <a:t>u</a:t>
            </a:r>
            <a:r>
              <a:rPr lang="en-GB" altLang="en-US"/>
              <a:t>-&lt;</a:t>
            </a:r>
            <a:r>
              <a:rPr lang="en-GB" altLang="en-US" b="1"/>
              <a:t>u</a:t>
            </a:r>
            <a:r>
              <a:rPr lang="en-GB" altLang="en-US"/>
              <a:t>&gt;)</a:t>
            </a:r>
            <a:r>
              <a:rPr lang="en-GB" altLang="en-US" b="1"/>
              <a:t>u</a:t>
            </a:r>
            <a:r>
              <a:rPr lang="en-GB" altLang="en-US"/>
              <a:t>&gt;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304800" y="228600"/>
            <a:ext cx="66706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The covariance rule can produce LTD without (!) post-synaptic input.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This is biologically unrealistic and the BCM rule (Bienenstock, Cooper,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Munro) takes care of this.</a:t>
            </a:r>
            <a:endParaRPr lang="en-US" altLang="en-US" sz="1800">
              <a:latin typeface="Calibri" pitchFamily="34" charset="0"/>
              <a:cs typeface="Arial" charset="0"/>
            </a:endParaRPr>
          </a:p>
        </p:txBody>
      </p:sp>
      <p:sp>
        <p:nvSpPr>
          <p:cNvPr id="37891" name="Text Box 5"/>
          <p:cNvSpPr txBox="1">
            <a:spLocks noChangeArrowheads="1"/>
          </p:cNvSpPr>
          <p:nvPr/>
        </p:nvSpPr>
        <p:spPr bwMode="auto">
          <a:xfrm>
            <a:off x="365125" y="1382713"/>
            <a:ext cx="1468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latin typeface="Calibri" pitchFamily="34" charset="0"/>
                <a:cs typeface="Arial" charset="0"/>
              </a:rPr>
              <a:t>BCM- Rule</a:t>
            </a:r>
            <a:endParaRPr lang="en-US" altLang="en-US" sz="1800" b="1">
              <a:latin typeface="Calibri" pitchFamily="34" charset="0"/>
              <a:cs typeface="Arial" charset="0"/>
            </a:endParaRPr>
          </a:p>
        </p:txBody>
      </p:sp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1752600" y="2133600"/>
            <a:ext cx="3324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= </a:t>
            </a:r>
            <a:r>
              <a:rPr lang="en-GB" altLang="en-US" sz="2400">
                <a:latin typeface="Symbol" pitchFamily="18" charset="2"/>
                <a:cs typeface="Arial" charset="0"/>
              </a:rPr>
              <a:t>m</a:t>
            </a:r>
            <a:r>
              <a:rPr lang="en-GB" altLang="en-US" sz="2400">
                <a:latin typeface="Calibri" pitchFamily="34" charset="0"/>
                <a:cs typeface="Arial" charset="0"/>
              </a:rPr>
              <a:t> v</a:t>
            </a:r>
            <a:r>
              <a:rPr lang="en-GB" altLang="en-US" sz="2400" b="1">
                <a:latin typeface="Calibri" pitchFamily="34" charset="0"/>
                <a:cs typeface="Arial" charset="0"/>
              </a:rPr>
              <a:t>u</a:t>
            </a:r>
            <a:r>
              <a:rPr lang="en-GB" altLang="en-US" sz="2400">
                <a:latin typeface="Calibri" pitchFamily="34" charset="0"/>
                <a:cs typeface="Arial" charset="0"/>
              </a:rPr>
              <a:t> (v - </a:t>
            </a:r>
            <a:r>
              <a:rPr lang="en-GB" altLang="en-US" sz="2400">
                <a:latin typeface="Symbol" pitchFamily="18" charset="2"/>
                <a:cs typeface="Arial" charset="0"/>
              </a:rPr>
              <a:t>Q</a:t>
            </a:r>
            <a:r>
              <a:rPr lang="en-GB" altLang="en-US" sz="2400">
                <a:latin typeface="Calibri" pitchFamily="34" charset="0"/>
                <a:cs typeface="Arial" charset="0"/>
              </a:rPr>
              <a:t>)          </a:t>
            </a:r>
            <a:r>
              <a:rPr lang="en-GB" altLang="en-US" sz="3000">
                <a:latin typeface="Symbol" pitchFamily="18" charset="2"/>
                <a:cs typeface="Arial" charset="0"/>
              </a:rPr>
              <a:t>m</a:t>
            </a:r>
            <a:r>
              <a:rPr lang="en-GB" altLang="en-US" sz="2400">
                <a:latin typeface="Calibri" pitchFamily="34" charset="0"/>
                <a:cs typeface="Arial" charset="0"/>
              </a:rPr>
              <a:t> &lt;&lt; 1</a:t>
            </a:r>
          </a:p>
        </p:txBody>
      </p: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1077913" y="1924050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d</a:t>
            </a:r>
            <a:r>
              <a:rPr lang="en-GB" altLang="en-US" sz="2400" b="1">
                <a:latin typeface="Calibri" pitchFamily="34" charset="0"/>
                <a:cs typeface="Arial" charset="0"/>
              </a:rPr>
              <a:t>w</a:t>
            </a:r>
            <a:endParaRPr lang="en-GB" altLang="en-US" sz="3000" b="1" baseline="-25000">
              <a:latin typeface="Symbol" pitchFamily="18" charset="2"/>
              <a:cs typeface="Arial" charset="0"/>
            </a:endParaRPr>
          </a:p>
        </p:txBody>
      </p: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1138238" y="2420938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dt</a:t>
            </a:r>
          </a:p>
        </p:txBody>
      </p:sp>
      <p:sp>
        <p:nvSpPr>
          <p:cNvPr id="37895" name="Line 9"/>
          <p:cNvSpPr>
            <a:spLocks noChangeShapeType="1"/>
          </p:cNvSpPr>
          <p:nvPr/>
        </p:nvSpPr>
        <p:spPr bwMode="auto">
          <a:xfrm>
            <a:off x="1177925" y="242093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78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764698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TextBox 1"/>
          <p:cNvSpPr txBox="1">
            <a:spLocks noChangeArrowheads="1"/>
          </p:cNvSpPr>
          <p:nvPr/>
        </p:nvSpPr>
        <p:spPr bwMode="auto">
          <a:xfrm>
            <a:off x="1992313" y="3276600"/>
            <a:ext cx="1284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Experiment</a:t>
            </a:r>
          </a:p>
        </p:txBody>
      </p:sp>
      <p:sp>
        <p:nvSpPr>
          <p:cNvPr id="37898" name="TextBox 2"/>
          <p:cNvSpPr txBox="1">
            <a:spLocks noChangeArrowheads="1"/>
          </p:cNvSpPr>
          <p:nvPr/>
        </p:nvSpPr>
        <p:spPr bwMode="auto">
          <a:xfrm>
            <a:off x="6096000" y="3276600"/>
            <a:ext cx="113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BCM-Rule</a:t>
            </a:r>
          </a:p>
        </p:txBody>
      </p:sp>
      <p:sp>
        <p:nvSpPr>
          <p:cNvPr id="37899" name="TextBox 4"/>
          <p:cNvSpPr txBox="1">
            <a:spLocks noChangeArrowheads="1"/>
          </p:cNvSpPr>
          <p:nvPr/>
        </p:nvSpPr>
        <p:spPr bwMode="auto">
          <a:xfrm>
            <a:off x="7985125" y="4887913"/>
            <a:ext cx="293688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v</a:t>
            </a:r>
          </a:p>
        </p:txBody>
      </p:sp>
      <p:sp>
        <p:nvSpPr>
          <p:cNvPr id="6" name="Rectangle 5"/>
          <p:cNvSpPr/>
          <p:nvPr/>
        </p:nvSpPr>
        <p:spPr>
          <a:xfrm>
            <a:off x="5943600" y="5943600"/>
            <a:ext cx="1524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37901" name="TextBox 6"/>
          <p:cNvSpPr txBox="1">
            <a:spLocks noChangeArrowheads="1"/>
          </p:cNvSpPr>
          <p:nvPr/>
        </p:nvSpPr>
        <p:spPr bwMode="auto">
          <a:xfrm>
            <a:off x="4648200" y="3886200"/>
            <a:ext cx="447675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alibri" pitchFamily="34" charset="0"/>
                <a:cs typeface="Arial" charset="0"/>
              </a:rPr>
              <a:t>dw</a:t>
            </a:r>
          </a:p>
        </p:txBody>
      </p:sp>
      <p:sp>
        <p:nvSpPr>
          <p:cNvPr id="8" name="Oval 7"/>
          <p:cNvSpPr/>
          <p:nvPr/>
        </p:nvSpPr>
        <p:spPr>
          <a:xfrm>
            <a:off x="7985125" y="4943475"/>
            <a:ext cx="293688" cy="2921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1565275" y="6096000"/>
            <a:ext cx="3130550" cy="4572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570413" y="6303963"/>
            <a:ext cx="306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u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935788" y="5573713"/>
            <a:ext cx="600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post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749925" y="601980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pre</a:t>
            </a:r>
          </a:p>
        </p:txBody>
      </p:sp>
      <p:cxnSp>
        <p:nvCxnSpPr>
          <p:cNvPr id="14" name="Straight Arrow Connector 13"/>
          <p:cNvCxnSpPr>
            <a:stCxn id="8" idx="3"/>
          </p:cNvCxnSpPr>
          <p:nvPr/>
        </p:nvCxnSpPr>
        <p:spPr>
          <a:xfrm flipH="1">
            <a:off x="7467600" y="5192713"/>
            <a:ext cx="560388" cy="381000"/>
          </a:xfrm>
          <a:prstGeom prst="straightConnector1">
            <a:avLst/>
          </a:prstGeom>
          <a:ln w="444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2" idx="1"/>
          </p:cNvCxnSpPr>
          <p:nvPr/>
        </p:nvCxnSpPr>
        <p:spPr>
          <a:xfrm flipV="1">
            <a:off x="4695825" y="6203950"/>
            <a:ext cx="1054100" cy="120650"/>
          </a:xfrm>
          <a:prstGeom prst="straightConnector1">
            <a:avLst/>
          </a:prstGeom>
          <a:ln w="444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92875" y="5738813"/>
            <a:ext cx="4143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2060"/>
                </a:solidFill>
                <a:latin typeface="Calibri" pitchFamily="34" charset="0"/>
                <a:cs typeface="Arial" charset="0"/>
              </a:rPr>
              <a:t>≠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5800" y="3059113"/>
            <a:ext cx="3810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7911" name="TextBox 12"/>
          <p:cNvSpPr txBox="1">
            <a:spLocks noChangeArrowheads="1"/>
          </p:cNvSpPr>
          <p:nvPr/>
        </p:nvSpPr>
        <p:spPr bwMode="auto">
          <a:xfrm>
            <a:off x="7361238" y="6553200"/>
            <a:ext cx="1782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Dudek and Bear, 1992</a:t>
            </a:r>
          </a:p>
        </p:txBody>
      </p:sp>
      <p:sp>
        <p:nvSpPr>
          <p:cNvPr id="4" name="Rectangle 3"/>
          <p:cNvSpPr/>
          <p:nvPr/>
        </p:nvSpPr>
        <p:spPr>
          <a:xfrm>
            <a:off x="4648200" y="2938463"/>
            <a:ext cx="4419600" cy="3919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/>
      <p:bldP spid="17" grpId="0"/>
      <p:bldP spid="18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304800" y="228600"/>
            <a:ext cx="66706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The covariance rule can produce LTD without (!) post-synaptic input.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This is biologically unrealistic and the BCM rule (Bienenstock, Cooper,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Munro) takes care of this.</a:t>
            </a:r>
            <a:endParaRPr lang="en-US" altLang="en-US" sz="1800">
              <a:latin typeface="Calibri" pitchFamily="34" charset="0"/>
              <a:cs typeface="Arial" charset="0"/>
            </a:endParaRPr>
          </a:p>
        </p:txBody>
      </p:sp>
      <p:sp>
        <p:nvSpPr>
          <p:cNvPr id="38915" name="Text Box 5"/>
          <p:cNvSpPr txBox="1">
            <a:spLocks noChangeArrowheads="1"/>
          </p:cNvSpPr>
          <p:nvPr/>
        </p:nvSpPr>
        <p:spPr bwMode="auto">
          <a:xfrm>
            <a:off x="365125" y="1382713"/>
            <a:ext cx="1468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latin typeface="Calibri" pitchFamily="34" charset="0"/>
                <a:cs typeface="Arial" charset="0"/>
              </a:rPr>
              <a:t>BCM- Rule</a:t>
            </a:r>
            <a:endParaRPr lang="en-US" altLang="en-US" sz="1800" b="1">
              <a:latin typeface="Calibri" pitchFamily="34" charset="0"/>
              <a:cs typeface="Arial" charset="0"/>
            </a:endParaRPr>
          </a:p>
        </p:txBody>
      </p:sp>
      <p:sp>
        <p:nvSpPr>
          <p:cNvPr id="38916" name="Text Box 6"/>
          <p:cNvSpPr txBox="1">
            <a:spLocks noChangeArrowheads="1"/>
          </p:cNvSpPr>
          <p:nvPr/>
        </p:nvSpPr>
        <p:spPr bwMode="auto">
          <a:xfrm>
            <a:off x="1752600" y="2133600"/>
            <a:ext cx="3324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= </a:t>
            </a:r>
            <a:r>
              <a:rPr lang="en-GB" altLang="en-US" sz="2400">
                <a:latin typeface="Symbol" pitchFamily="18" charset="2"/>
                <a:cs typeface="Arial" charset="0"/>
              </a:rPr>
              <a:t>m</a:t>
            </a:r>
            <a:r>
              <a:rPr lang="en-GB" altLang="en-US" sz="2400">
                <a:latin typeface="Calibri" pitchFamily="34" charset="0"/>
                <a:cs typeface="Arial" charset="0"/>
              </a:rPr>
              <a:t> v</a:t>
            </a:r>
            <a:r>
              <a:rPr lang="en-GB" altLang="en-US" sz="2400" b="1">
                <a:latin typeface="Calibri" pitchFamily="34" charset="0"/>
                <a:cs typeface="Arial" charset="0"/>
              </a:rPr>
              <a:t>u</a:t>
            </a:r>
            <a:r>
              <a:rPr lang="en-GB" altLang="en-US" sz="2400">
                <a:latin typeface="Calibri" pitchFamily="34" charset="0"/>
                <a:cs typeface="Arial" charset="0"/>
              </a:rPr>
              <a:t> (v - </a:t>
            </a:r>
            <a:r>
              <a:rPr lang="en-GB" altLang="en-US" sz="2400">
                <a:latin typeface="Symbol" pitchFamily="18" charset="2"/>
                <a:cs typeface="Arial" charset="0"/>
              </a:rPr>
              <a:t>Q</a:t>
            </a:r>
            <a:r>
              <a:rPr lang="en-GB" altLang="en-US" sz="2400">
                <a:latin typeface="Calibri" pitchFamily="34" charset="0"/>
                <a:cs typeface="Arial" charset="0"/>
              </a:rPr>
              <a:t>)          </a:t>
            </a:r>
            <a:r>
              <a:rPr lang="en-GB" altLang="en-US" sz="3000">
                <a:latin typeface="Symbol" pitchFamily="18" charset="2"/>
                <a:cs typeface="Arial" charset="0"/>
              </a:rPr>
              <a:t>m</a:t>
            </a:r>
            <a:r>
              <a:rPr lang="en-GB" altLang="en-US" sz="2400">
                <a:latin typeface="Calibri" pitchFamily="34" charset="0"/>
                <a:cs typeface="Arial" charset="0"/>
              </a:rPr>
              <a:t> &lt;&lt; 1</a:t>
            </a:r>
          </a:p>
        </p:txBody>
      </p:sp>
      <p:sp>
        <p:nvSpPr>
          <p:cNvPr id="38917" name="Text Box 7"/>
          <p:cNvSpPr txBox="1">
            <a:spLocks noChangeArrowheads="1"/>
          </p:cNvSpPr>
          <p:nvPr/>
        </p:nvSpPr>
        <p:spPr bwMode="auto">
          <a:xfrm>
            <a:off x="1077913" y="1924050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d</a:t>
            </a:r>
            <a:r>
              <a:rPr lang="en-GB" altLang="en-US" sz="2400" b="1">
                <a:latin typeface="Calibri" pitchFamily="34" charset="0"/>
                <a:cs typeface="Arial" charset="0"/>
              </a:rPr>
              <a:t>w</a:t>
            </a:r>
            <a:endParaRPr lang="en-GB" altLang="en-US" sz="3000" b="1" baseline="-25000">
              <a:latin typeface="Symbol" pitchFamily="18" charset="2"/>
              <a:cs typeface="Arial" charset="0"/>
            </a:endParaRPr>
          </a:p>
        </p:txBody>
      </p:sp>
      <p:sp>
        <p:nvSpPr>
          <p:cNvPr id="38918" name="Text Box 8"/>
          <p:cNvSpPr txBox="1">
            <a:spLocks noChangeArrowheads="1"/>
          </p:cNvSpPr>
          <p:nvPr/>
        </p:nvSpPr>
        <p:spPr bwMode="auto">
          <a:xfrm>
            <a:off x="1138238" y="2420938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dt</a:t>
            </a:r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>
            <a:off x="1177925" y="242093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89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764698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1" name="TextBox 1"/>
          <p:cNvSpPr txBox="1">
            <a:spLocks noChangeArrowheads="1"/>
          </p:cNvSpPr>
          <p:nvPr/>
        </p:nvSpPr>
        <p:spPr bwMode="auto">
          <a:xfrm>
            <a:off x="1992313" y="3276600"/>
            <a:ext cx="1284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Experiment</a:t>
            </a:r>
          </a:p>
        </p:txBody>
      </p:sp>
      <p:sp>
        <p:nvSpPr>
          <p:cNvPr id="38922" name="TextBox 2"/>
          <p:cNvSpPr txBox="1">
            <a:spLocks noChangeArrowheads="1"/>
          </p:cNvSpPr>
          <p:nvPr/>
        </p:nvSpPr>
        <p:spPr bwMode="auto">
          <a:xfrm>
            <a:off x="6096000" y="3276600"/>
            <a:ext cx="113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BCM-Rule</a:t>
            </a:r>
          </a:p>
        </p:txBody>
      </p:sp>
      <p:sp>
        <p:nvSpPr>
          <p:cNvPr id="38923" name="TextBox 4"/>
          <p:cNvSpPr txBox="1">
            <a:spLocks noChangeArrowheads="1"/>
          </p:cNvSpPr>
          <p:nvPr/>
        </p:nvSpPr>
        <p:spPr bwMode="auto">
          <a:xfrm>
            <a:off x="7985125" y="4887913"/>
            <a:ext cx="293688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alibri" pitchFamily="34" charset="0"/>
                <a:cs typeface="Arial" charset="0"/>
              </a:rPr>
              <a:t>v</a:t>
            </a:r>
          </a:p>
        </p:txBody>
      </p:sp>
      <p:sp>
        <p:nvSpPr>
          <p:cNvPr id="6" name="Rectangle 5"/>
          <p:cNvSpPr/>
          <p:nvPr/>
        </p:nvSpPr>
        <p:spPr>
          <a:xfrm>
            <a:off x="5943600" y="5943600"/>
            <a:ext cx="1524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38925" name="TextBox 6"/>
          <p:cNvSpPr txBox="1">
            <a:spLocks noChangeArrowheads="1"/>
          </p:cNvSpPr>
          <p:nvPr/>
        </p:nvSpPr>
        <p:spPr bwMode="auto">
          <a:xfrm>
            <a:off x="4648200" y="3886200"/>
            <a:ext cx="447675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alibri" pitchFamily="34" charset="0"/>
                <a:cs typeface="Arial" charset="0"/>
              </a:rPr>
              <a:t>dw</a:t>
            </a:r>
          </a:p>
        </p:txBody>
      </p:sp>
      <p:sp>
        <p:nvSpPr>
          <p:cNvPr id="8" name="Oval 7"/>
          <p:cNvSpPr/>
          <p:nvPr/>
        </p:nvSpPr>
        <p:spPr>
          <a:xfrm>
            <a:off x="7985125" y="4943475"/>
            <a:ext cx="293688" cy="2921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Oval 8"/>
          <p:cNvSpPr/>
          <p:nvPr/>
        </p:nvSpPr>
        <p:spPr>
          <a:xfrm>
            <a:off x="1565275" y="6096000"/>
            <a:ext cx="3130550" cy="45720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8928" name="TextBox 9"/>
          <p:cNvSpPr txBox="1">
            <a:spLocks noChangeArrowheads="1"/>
          </p:cNvSpPr>
          <p:nvPr/>
        </p:nvSpPr>
        <p:spPr bwMode="auto">
          <a:xfrm>
            <a:off x="4570413" y="6303963"/>
            <a:ext cx="306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u</a:t>
            </a:r>
          </a:p>
        </p:txBody>
      </p:sp>
      <p:sp>
        <p:nvSpPr>
          <p:cNvPr id="38929" name="TextBox 10"/>
          <p:cNvSpPr txBox="1">
            <a:spLocks noChangeArrowheads="1"/>
          </p:cNvSpPr>
          <p:nvPr/>
        </p:nvSpPr>
        <p:spPr bwMode="auto">
          <a:xfrm>
            <a:off x="6935788" y="5573713"/>
            <a:ext cx="600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post</a:t>
            </a:r>
          </a:p>
        </p:txBody>
      </p:sp>
      <p:sp>
        <p:nvSpPr>
          <p:cNvPr id="38930" name="TextBox 11"/>
          <p:cNvSpPr txBox="1">
            <a:spLocks noChangeArrowheads="1"/>
          </p:cNvSpPr>
          <p:nvPr/>
        </p:nvSpPr>
        <p:spPr bwMode="auto">
          <a:xfrm>
            <a:off x="5749925" y="601980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pre</a:t>
            </a:r>
          </a:p>
        </p:txBody>
      </p:sp>
      <p:cxnSp>
        <p:nvCxnSpPr>
          <p:cNvPr id="14" name="Straight Arrow Connector 13"/>
          <p:cNvCxnSpPr>
            <a:stCxn id="8" idx="3"/>
          </p:cNvCxnSpPr>
          <p:nvPr/>
        </p:nvCxnSpPr>
        <p:spPr>
          <a:xfrm flipH="1">
            <a:off x="7467600" y="5192713"/>
            <a:ext cx="560388" cy="381000"/>
          </a:xfrm>
          <a:prstGeom prst="straightConnector1">
            <a:avLst/>
          </a:prstGeom>
          <a:ln w="444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38930" idx="1"/>
          </p:cNvCxnSpPr>
          <p:nvPr/>
        </p:nvCxnSpPr>
        <p:spPr>
          <a:xfrm flipV="1">
            <a:off x="4695825" y="6203950"/>
            <a:ext cx="1054100" cy="120650"/>
          </a:xfrm>
          <a:prstGeom prst="straightConnector1">
            <a:avLst/>
          </a:prstGeom>
          <a:ln w="444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3" name="TextBox 16"/>
          <p:cNvSpPr txBox="1">
            <a:spLocks noChangeArrowheads="1"/>
          </p:cNvSpPr>
          <p:nvPr/>
        </p:nvSpPr>
        <p:spPr bwMode="auto">
          <a:xfrm>
            <a:off x="6492875" y="5738813"/>
            <a:ext cx="4143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2060"/>
                </a:solidFill>
                <a:latin typeface="Calibri" pitchFamily="34" charset="0"/>
                <a:cs typeface="Arial" charset="0"/>
              </a:rPr>
              <a:t>≠</a:t>
            </a:r>
          </a:p>
        </p:txBody>
      </p:sp>
      <p:sp>
        <p:nvSpPr>
          <p:cNvPr id="38934" name="TextBox 12"/>
          <p:cNvSpPr txBox="1">
            <a:spLocks noChangeArrowheads="1"/>
          </p:cNvSpPr>
          <p:nvPr/>
        </p:nvSpPr>
        <p:spPr bwMode="auto">
          <a:xfrm>
            <a:off x="7361238" y="6553200"/>
            <a:ext cx="1782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Dudek and Bear, 1992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304800" y="228600"/>
            <a:ext cx="66706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The covariance rule can produce LTD without (!) post-synaptic input.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This is biologically unrealistic and the BCM rule (Bienenstock, Cooper,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Munro) takes care of this.</a:t>
            </a:r>
            <a:endParaRPr lang="en-US" altLang="en-US" sz="1800">
              <a:latin typeface="Calibri" pitchFamily="34" charset="0"/>
              <a:cs typeface="Arial" charset="0"/>
            </a:endParaRPr>
          </a:p>
        </p:txBody>
      </p:sp>
      <p:sp>
        <p:nvSpPr>
          <p:cNvPr id="39939" name="Text Box 5"/>
          <p:cNvSpPr txBox="1">
            <a:spLocks noChangeArrowheads="1"/>
          </p:cNvSpPr>
          <p:nvPr/>
        </p:nvSpPr>
        <p:spPr bwMode="auto">
          <a:xfrm>
            <a:off x="365125" y="1382713"/>
            <a:ext cx="1468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latin typeface="Calibri" pitchFamily="34" charset="0"/>
                <a:cs typeface="Arial" charset="0"/>
              </a:rPr>
              <a:t>BCM- Rule</a:t>
            </a:r>
            <a:endParaRPr lang="en-US" altLang="en-US" sz="1800" b="1">
              <a:latin typeface="Calibri" pitchFamily="34" charset="0"/>
              <a:cs typeface="Arial" charset="0"/>
            </a:endParaRPr>
          </a:p>
        </p:txBody>
      </p:sp>
      <p:sp>
        <p:nvSpPr>
          <p:cNvPr id="39940" name="Text Box 6"/>
          <p:cNvSpPr txBox="1">
            <a:spLocks noChangeArrowheads="1"/>
          </p:cNvSpPr>
          <p:nvPr/>
        </p:nvSpPr>
        <p:spPr bwMode="auto">
          <a:xfrm>
            <a:off x="1752600" y="2133600"/>
            <a:ext cx="3324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= </a:t>
            </a:r>
            <a:r>
              <a:rPr lang="en-GB" altLang="en-US" sz="2400">
                <a:latin typeface="Symbol" pitchFamily="18" charset="2"/>
                <a:cs typeface="Arial" charset="0"/>
              </a:rPr>
              <a:t>m</a:t>
            </a:r>
            <a:r>
              <a:rPr lang="en-GB" altLang="en-US" sz="2400">
                <a:latin typeface="Calibri" pitchFamily="34" charset="0"/>
                <a:cs typeface="Arial" charset="0"/>
              </a:rPr>
              <a:t> v</a:t>
            </a:r>
            <a:r>
              <a:rPr lang="en-GB" altLang="en-US" sz="2400" b="1">
                <a:latin typeface="Calibri" pitchFamily="34" charset="0"/>
                <a:cs typeface="Arial" charset="0"/>
              </a:rPr>
              <a:t>u</a:t>
            </a:r>
            <a:r>
              <a:rPr lang="en-GB" altLang="en-US" sz="2400">
                <a:latin typeface="Calibri" pitchFamily="34" charset="0"/>
                <a:cs typeface="Arial" charset="0"/>
              </a:rPr>
              <a:t> (v - </a:t>
            </a:r>
            <a:r>
              <a:rPr lang="en-GB" altLang="en-US" sz="2400">
                <a:latin typeface="Symbol" pitchFamily="18" charset="2"/>
                <a:cs typeface="Arial" charset="0"/>
              </a:rPr>
              <a:t>Q</a:t>
            </a:r>
            <a:r>
              <a:rPr lang="en-GB" altLang="en-US" sz="2400">
                <a:latin typeface="Calibri" pitchFamily="34" charset="0"/>
                <a:cs typeface="Arial" charset="0"/>
              </a:rPr>
              <a:t>)          </a:t>
            </a:r>
            <a:r>
              <a:rPr lang="en-GB" altLang="en-US" sz="3000">
                <a:latin typeface="Symbol" pitchFamily="18" charset="2"/>
                <a:cs typeface="Arial" charset="0"/>
              </a:rPr>
              <a:t>m</a:t>
            </a:r>
            <a:r>
              <a:rPr lang="en-GB" altLang="en-US" sz="2400">
                <a:latin typeface="Calibri" pitchFamily="34" charset="0"/>
                <a:cs typeface="Arial" charset="0"/>
              </a:rPr>
              <a:t> &lt;&lt; 1</a:t>
            </a:r>
          </a:p>
        </p:txBody>
      </p:sp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1077913" y="1924050"/>
            <a:ext cx="59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d</a:t>
            </a:r>
            <a:r>
              <a:rPr lang="en-GB" altLang="en-US" sz="2400" b="1">
                <a:latin typeface="Calibri" pitchFamily="34" charset="0"/>
                <a:cs typeface="Arial" charset="0"/>
              </a:rPr>
              <a:t>w</a:t>
            </a:r>
            <a:endParaRPr lang="en-GB" altLang="en-US" sz="3000" b="1" baseline="-25000">
              <a:latin typeface="Symbol" pitchFamily="18" charset="2"/>
              <a:cs typeface="Arial" charset="0"/>
            </a:endParaRPr>
          </a:p>
        </p:txBody>
      </p:sp>
      <p:sp>
        <p:nvSpPr>
          <p:cNvPr id="39942" name="Text Box 8"/>
          <p:cNvSpPr txBox="1">
            <a:spLocks noChangeArrowheads="1"/>
          </p:cNvSpPr>
          <p:nvPr/>
        </p:nvSpPr>
        <p:spPr bwMode="auto">
          <a:xfrm>
            <a:off x="1138238" y="2420938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dt</a:t>
            </a:r>
          </a:p>
        </p:txBody>
      </p:sp>
      <p:sp>
        <p:nvSpPr>
          <p:cNvPr id="39943" name="Line 9"/>
          <p:cNvSpPr>
            <a:spLocks noChangeShapeType="1"/>
          </p:cNvSpPr>
          <p:nvPr/>
        </p:nvSpPr>
        <p:spPr bwMode="auto">
          <a:xfrm>
            <a:off x="1177925" y="242093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Text Box 10"/>
          <p:cNvSpPr txBox="1">
            <a:spLocks noChangeArrowheads="1"/>
          </p:cNvSpPr>
          <p:nvPr/>
        </p:nvSpPr>
        <p:spPr bwMode="auto">
          <a:xfrm>
            <a:off x="288925" y="3059113"/>
            <a:ext cx="850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As such this rule is again unstable, but BCM introduces a sliding threshold</a:t>
            </a:r>
            <a:endParaRPr lang="en-US" altLang="en-US" sz="1800">
              <a:latin typeface="Calibri" pitchFamily="34" charset="0"/>
              <a:cs typeface="Arial" charset="0"/>
            </a:endParaRPr>
          </a:p>
        </p:txBody>
      </p:sp>
      <p:sp>
        <p:nvSpPr>
          <p:cNvPr id="68619" name="Text Box 11"/>
          <p:cNvSpPr txBox="1">
            <a:spLocks noChangeArrowheads="1"/>
          </p:cNvSpPr>
          <p:nvPr/>
        </p:nvSpPr>
        <p:spPr bwMode="auto">
          <a:xfrm>
            <a:off x="1905000" y="3962400"/>
            <a:ext cx="27940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= </a:t>
            </a:r>
            <a:r>
              <a:rPr lang="en-GB" altLang="en-US" sz="2400">
                <a:latin typeface="Symbol" pitchFamily="18" charset="2"/>
                <a:cs typeface="Arial" charset="0"/>
              </a:rPr>
              <a:t>n</a:t>
            </a:r>
            <a:r>
              <a:rPr lang="en-GB" altLang="en-US" sz="2400">
                <a:latin typeface="Calibri" pitchFamily="34" charset="0"/>
                <a:cs typeface="Arial" charset="0"/>
              </a:rPr>
              <a:t> (v</a:t>
            </a:r>
            <a:r>
              <a:rPr lang="en-GB" altLang="en-US" sz="2400" baseline="30000">
                <a:latin typeface="Calibri" pitchFamily="34" charset="0"/>
                <a:cs typeface="Arial" charset="0"/>
              </a:rPr>
              <a:t>2</a:t>
            </a:r>
            <a:r>
              <a:rPr lang="en-GB" altLang="en-US" sz="2400">
                <a:latin typeface="Calibri" pitchFamily="34" charset="0"/>
                <a:cs typeface="Arial" charset="0"/>
              </a:rPr>
              <a:t> - </a:t>
            </a:r>
            <a:r>
              <a:rPr lang="en-GB" altLang="en-US" sz="2400">
                <a:latin typeface="Symbol" pitchFamily="18" charset="2"/>
                <a:cs typeface="Arial" charset="0"/>
              </a:rPr>
              <a:t>Q</a:t>
            </a:r>
            <a:r>
              <a:rPr lang="en-GB" altLang="en-US" sz="2400">
                <a:latin typeface="Calibri" pitchFamily="34" charset="0"/>
                <a:cs typeface="Arial" charset="0"/>
              </a:rPr>
              <a:t>)         </a:t>
            </a:r>
            <a:r>
              <a:rPr lang="en-GB" altLang="en-US" sz="3000">
                <a:latin typeface="Symbol" pitchFamily="18" charset="2"/>
                <a:cs typeface="Arial" charset="0"/>
              </a:rPr>
              <a:t>n</a:t>
            </a:r>
            <a:r>
              <a:rPr lang="en-GB" altLang="en-US" sz="2400">
                <a:latin typeface="Calibri" pitchFamily="34" charset="0"/>
                <a:cs typeface="Arial" charset="0"/>
              </a:rPr>
              <a:t> &lt; 1</a:t>
            </a:r>
          </a:p>
        </p:txBody>
      </p:sp>
      <p:sp>
        <p:nvSpPr>
          <p:cNvPr id="68620" name="Text Box 12"/>
          <p:cNvSpPr txBox="1">
            <a:spLocks noChangeArrowheads="1"/>
          </p:cNvSpPr>
          <p:nvPr/>
        </p:nvSpPr>
        <p:spPr bwMode="auto">
          <a:xfrm>
            <a:off x="1235075" y="3748088"/>
            <a:ext cx="579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d</a:t>
            </a:r>
            <a:r>
              <a:rPr lang="en-GB" altLang="en-US" sz="2400">
                <a:latin typeface="Symbol" pitchFamily="18" charset="2"/>
                <a:cs typeface="Arial" charset="0"/>
              </a:rPr>
              <a:t>Q</a:t>
            </a:r>
            <a:endParaRPr lang="en-GB" altLang="en-US" sz="3000" b="1" baseline="-25000">
              <a:latin typeface="Symbol" pitchFamily="18" charset="2"/>
              <a:cs typeface="Arial" charset="0"/>
            </a:endParaRPr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1290638" y="4249738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Calibri" pitchFamily="34" charset="0"/>
                <a:cs typeface="Arial" charset="0"/>
              </a:rPr>
              <a:t>dt</a:t>
            </a:r>
          </a:p>
        </p:txBody>
      </p:sp>
      <p:sp>
        <p:nvSpPr>
          <p:cNvPr id="68622" name="Line 14"/>
          <p:cNvSpPr>
            <a:spLocks noChangeShapeType="1"/>
          </p:cNvSpPr>
          <p:nvPr/>
        </p:nvSpPr>
        <p:spPr bwMode="auto">
          <a:xfrm>
            <a:off x="1330325" y="424973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3" name="Text Box 15"/>
          <p:cNvSpPr txBox="1">
            <a:spLocks noChangeArrowheads="1"/>
          </p:cNvSpPr>
          <p:nvPr/>
        </p:nvSpPr>
        <p:spPr bwMode="auto">
          <a:xfrm>
            <a:off x="228600" y="5029200"/>
            <a:ext cx="858996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Note the rate of threshold change </a:t>
            </a:r>
            <a:r>
              <a:rPr lang="en-GB" altLang="en-US" sz="2400">
                <a:latin typeface="Symbol" pitchFamily="18" charset="2"/>
                <a:cs typeface="Arial" charset="0"/>
              </a:rPr>
              <a:t>n</a:t>
            </a:r>
            <a:r>
              <a:rPr lang="en-GB" altLang="en-US" sz="1800">
                <a:latin typeface="Calibri" pitchFamily="34" charset="0"/>
                <a:cs typeface="Arial" charset="0"/>
              </a:rPr>
              <a:t> should be faster than then weight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changes (</a:t>
            </a:r>
            <a:r>
              <a:rPr lang="en-GB" altLang="en-US" sz="2400">
                <a:latin typeface="Symbol" pitchFamily="18" charset="2"/>
                <a:cs typeface="Arial" charset="0"/>
              </a:rPr>
              <a:t>m</a:t>
            </a:r>
            <a:r>
              <a:rPr lang="en-GB" altLang="en-US" sz="1800">
                <a:latin typeface="Calibri" pitchFamily="34" charset="0"/>
                <a:cs typeface="Arial" charset="0"/>
              </a:rPr>
              <a:t>),  but slower than the presentation of the individual input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patterns. This way the weight growth will be over-dampened relative to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(weight – induced) activity increase. </a:t>
            </a:r>
            <a:endParaRPr lang="en-US" altLang="en-US" sz="1800"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9" grpId="0"/>
      <p:bldP spid="68620" grpId="0"/>
      <p:bldP spid="68621" grpId="0"/>
      <p:bldP spid="68622" grpId="0" animBg="1"/>
      <p:bldP spid="686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771775" y="2841625"/>
          <a:ext cx="4248150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CorelDRAW" r:id="rId4" imgW="2718054" imgH="1119835" progId="CorelDRAW.Graphic.12">
                  <p:embed/>
                </p:oleObj>
              </mc:Choice>
              <mc:Fallback>
                <p:oleObj name="CorelDRAW" r:id="rId4" imgW="2718054" imgH="1119835" progId="CorelDRAW.Graphic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841625"/>
                        <a:ext cx="4248150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7" name="Group 17"/>
          <p:cNvGrpSpPr>
            <a:grpSpLocks/>
          </p:cNvGrpSpPr>
          <p:nvPr/>
        </p:nvGrpSpPr>
        <p:grpSpPr bwMode="auto">
          <a:xfrm>
            <a:off x="2339975" y="1520825"/>
            <a:ext cx="2054225" cy="1033463"/>
            <a:chOff x="3294" y="255"/>
            <a:chExt cx="1294" cy="651"/>
          </a:xfrm>
        </p:grpSpPr>
        <p:sp>
          <p:nvSpPr>
            <p:cNvPr id="6151" name="Text Box 18"/>
            <p:cNvSpPr txBox="1">
              <a:spLocks noChangeArrowheads="1"/>
            </p:cNvSpPr>
            <p:nvPr/>
          </p:nvSpPr>
          <p:spPr bwMode="auto">
            <a:xfrm>
              <a:off x="3767" y="437"/>
              <a:ext cx="821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 sz="2400"/>
                <a:t>= </a:t>
              </a:r>
              <a:r>
                <a:rPr lang="en-GB" altLang="en-US" sz="3000">
                  <a:latin typeface="Symbol" pitchFamily="18" charset="2"/>
                </a:rPr>
                <a:t>m</a:t>
              </a:r>
              <a:r>
                <a:rPr lang="en-GB" altLang="en-US" sz="2400"/>
                <a:t> u</a:t>
              </a:r>
              <a:r>
                <a:rPr lang="en-GB" altLang="en-US" sz="3200" baseline="-25000"/>
                <a:t>1</a:t>
              </a:r>
              <a:r>
                <a:rPr lang="en-GB" altLang="en-US" sz="2400"/>
                <a:t> v</a:t>
              </a:r>
            </a:p>
          </p:txBody>
        </p:sp>
        <p:sp>
          <p:nvSpPr>
            <p:cNvPr id="6152" name="Text Box 19"/>
            <p:cNvSpPr txBox="1">
              <a:spLocks noChangeArrowheads="1"/>
            </p:cNvSpPr>
            <p:nvPr/>
          </p:nvSpPr>
          <p:spPr bwMode="auto">
            <a:xfrm>
              <a:off x="3294" y="255"/>
              <a:ext cx="46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GB" altLang="en-US" sz="2400"/>
                <a:t>d</a:t>
              </a:r>
              <a:r>
                <a:rPr lang="en-GB" altLang="en-US" sz="3000">
                  <a:latin typeface="Symbol" pitchFamily="18" charset="2"/>
                </a:rPr>
                <a:t>w</a:t>
              </a:r>
              <a:r>
                <a:rPr lang="en-GB" altLang="en-US" sz="3000" baseline="-25000">
                  <a:latin typeface="Symbol" pitchFamily="18" charset="2"/>
                </a:rPr>
                <a:t>1</a:t>
              </a:r>
            </a:p>
          </p:txBody>
        </p:sp>
        <p:sp>
          <p:nvSpPr>
            <p:cNvPr id="6153" name="Text Box 20"/>
            <p:cNvSpPr txBox="1">
              <a:spLocks noChangeArrowheads="1"/>
            </p:cNvSpPr>
            <p:nvPr/>
          </p:nvSpPr>
          <p:spPr bwMode="auto">
            <a:xfrm>
              <a:off x="3380" y="618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GB" altLang="en-US" sz="2400"/>
                <a:t>dt</a:t>
              </a:r>
            </a:p>
          </p:txBody>
        </p:sp>
        <p:sp>
          <p:nvSpPr>
            <p:cNvPr id="6154" name="Line 21"/>
            <p:cNvSpPr>
              <a:spLocks noChangeShapeType="1"/>
            </p:cNvSpPr>
            <p:nvPr/>
          </p:nvSpPr>
          <p:spPr bwMode="auto">
            <a:xfrm>
              <a:off x="3405" y="618"/>
              <a:ext cx="2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8" name="Text Box 24"/>
          <p:cNvSpPr txBox="1">
            <a:spLocks noChangeArrowheads="1"/>
          </p:cNvSpPr>
          <p:nvPr/>
        </p:nvSpPr>
        <p:spPr bwMode="auto">
          <a:xfrm>
            <a:off x="2895600" y="609600"/>
            <a:ext cx="2755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Hebbian Learning</a:t>
            </a:r>
          </a:p>
        </p:txBody>
      </p:sp>
      <p:sp>
        <p:nvSpPr>
          <p:cNvPr id="6149" name="Rectangle 26"/>
          <p:cNvSpPr>
            <a:spLocks noChangeArrowheads="1"/>
          </p:cNvSpPr>
          <p:nvPr/>
        </p:nvSpPr>
        <p:spPr bwMode="auto">
          <a:xfrm>
            <a:off x="2667000" y="4037013"/>
            <a:ext cx="4572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0" name="Text Box 25"/>
          <p:cNvSpPr txBox="1">
            <a:spLocks noChangeArrowheads="1"/>
          </p:cNvSpPr>
          <p:nvPr/>
        </p:nvSpPr>
        <p:spPr bwMode="auto">
          <a:xfrm>
            <a:off x="2667000" y="4037013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u</a:t>
            </a:r>
            <a:r>
              <a:rPr lang="en-GB" altLang="en-US" sz="3600" baseline="-25000"/>
              <a:t>1</a:t>
            </a:r>
            <a:endParaRPr lang="en-US" altLang="en-US" sz="3600" baseline="-25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1828800"/>
            <a:ext cx="5775325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Box 5"/>
          <p:cNvSpPr txBox="1">
            <a:spLocks noChangeArrowheads="1"/>
          </p:cNvSpPr>
          <p:nvPr/>
        </p:nvSpPr>
        <p:spPr bwMode="auto">
          <a:xfrm>
            <a:off x="3097213" y="5257800"/>
            <a:ext cx="2416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open: control condition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filled: light-deprived </a:t>
            </a:r>
          </a:p>
        </p:txBody>
      </p:sp>
      <p:sp>
        <p:nvSpPr>
          <p:cNvPr id="40964" name="TextBox 6"/>
          <p:cNvSpPr txBox="1">
            <a:spLocks noChangeArrowheads="1"/>
          </p:cNvSpPr>
          <p:nvPr/>
        </p:nvSpPr>
        <p:spPr bwMode="auto">
          <a:xfrm>
            <a:off x="228600" y="381000"/>
            <a:ext cx="539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alibri" pitchFamily="34" charset="0"/>
                <a:cs typeface="Arial" charset="0"/>
              </a:rPr>
              <a:t>less input leads to shift of threshold to enable more LTP</a:t>
            </a:r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1447800" y="6308725"/>
            <a:ext cx="6264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pitchFamily="34" charset="0"/>
                <a:cs typeface="Arial" charset="0"/>
              </a:rPr>
              <a:t>BCM is just one type of (implicit) weight normalization.</a:t>
            </a:r>
            <a:endParaRPr lang="en-US" altLang="en-US" sz="1800">
              <a:latin typeface="Calibri" pitchFamily="34" charset="0"/>
              <a:cs typeface="Arial" charset="0"/>
            </a:endParaRPr>
          </a:p>
        </p:txBody>
      </p:sp>
      <p:sp>
        <p:nvSpPr>
          <p:cNvPr id="40966" name="TextBox 7"/>
          <p:cNvSpPr txBox="1">
            <a:spLocks noChangeArrowheads="1"/>
          </p:cNvSpPr>
          <p:nvPr/>
        </p:nvSpPr>
        <p:spPr bwMode="auto">
          <a:xfrm>
            <a:off x="7239000" y="4673600"/>
            <a:ext cx="172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Kirkwood et al., 1996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538797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7" name="Text Box 5"/>
          <p:cNvSpPr txBox="1">
            <a:spLocks noChangeArrowheads="1"/>
          </p:cNvSpPr>
          <p:nvPr/>
        </p:nvSpPr>
        <p:spPr bwMode="auto">
          <a:xfrm>
            <a:off x="1143000" y="533400"/>
            <a:ext cx="7015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b="1"/>
              <a:t>Evidence for weight normalization:</a:t>
            </a:r>
          </a:p>
          <a:p>
            <a:pPr eaLnBrk="1" hangingPunct="1"/>
            <a:r>
              <a:rPr lang="en-GB" altLang="en-US"/>
              <a:t>Reduced weight increase as soon as weights are already big</a:t>
            </a:r>
          </a:p>
          <a:p>
            <a:pPr eaLnBrk="1" hangingPunct="1"/>
            <a:r>
              <a:rPr lang="en-GB" altLang="en-US"/>
              <a:t>(Bi and Poo, 1998, J. Neurosci.)</a:t>
            </a:r>
            <a:endParaRPr lang="en-US" altLang="en-US"/>
          </a:p>
        </p:txBody>
      </p:sp>
      <p:sp>
        <p:nvSpPr>
          <p:cNvPr id="41988" name="Text Box 6"/>
          <p:cNvSpPr txBox="1">
            <a:spLocks noChangeArrowheads="1"/>
          </p:cNvSpPr>
          <p:nvPr/>
        </p:nvSpPr>
        <p:spPr bwMode="auto">
          <a:xfrm>
            <a:off x="1447800" y="6019800"/>
            <a:ext cx="6264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BCM is just one type of (implicit) weight normalization.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1676400" y="180975"/>
            <a:ext cx="6091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Other Weight normalization mechanisms</a:t>
            </a:r>
          </a:p>
        </p:txBody>
      </p:sp>
      <p:sp>
        <p:nvSpPr>
          <p:cNvPr id="43011" name="Text Box 5"/>
          <p:cNvSpPr txBox="1">
            <a:spLocks noChangeArrowheads="1"/>
          </p:cNvSpPr>
          <p:nvPr/>
        </p:nvSpPr>
        <p:spPr bwMode="auto">
          <a:xfrm>
            <a:off x="288925" y="685800"/>
            <a:ext cx="84740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Bad News: There are MANY ways to do this and results of learning may vastly differ with the used normalization method. This is one down-side of </a:t>
            </a:r>
            <a:r>
              <a:rPr lang="en-GB" altLang="en-US" dirty="0" err="1"/>
              <a:t>Hebbian</a:t>
            </a:r>
            <a:r>
              <a:rPr lang="en-GB" altLang="en-US" dirty="0"/>
              <a:t> learning.</a:t>
            </a:r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In general one finds two often applied schemes:</a:t>
            </a:r>
          </a:p>
          <a:p>
            <a:pPr eaLnBrk="1" hangingPunct="1"/>
            <a:r>
              <a:rPr lang="en-GB" altLang="en-US" dirty="0"/>
              <a:t>Subtractive and multiplicative weight normalization.</a:t>
            </a:r>
            <a:endParaRPr lang="en-US" altLang="en-US" dirty="0"/>
          </a:p>
        </p:txBody>
      </p:sp>
      <p:sp>
        <p:nvSpPr>
          <p:cNvPr id="43012" name="Text Box 6"/>
          <p:cNvSpPr txBox="1">
            <a:spLocks noChangeArrowheads="1"/>
          </p:cNvSpPr>
          <p:nvPr/>
        </p:nvSpPr>
        <p:spPr bwMode="auto">
          <a:xfrm>
            <a:off x="457200" y="2732088"/>
            <a:ext cx="2708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Example (subtractive):</a:t>
            </a:r>
            <a:endParaRPr lang="en-US" altLang="en-US" dirty="0"/>
          </a:p>
        </p:txBody>
      </p:sp>
      <p:sp>
        <p:nvSpPr>
          <p:cNvPr id="43013" name="Text Box 9"/>
          <p:cNvSpPr txBox="1">
            <a:spLocks noChangeArrowheads="1"/>
          </p:cNvSpPr>
          <p:nvPr/>
        </p:nvSpPr>
        <p:spPr bwMode="auto">
          <a:xfrm>
            <a:off x="381000" y="3352800"/>
            <a:ext cx="78517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With N, number of inputs and </a:t>
            </a:r>
            <a:r>
              <a:rPr lang="en-GB" altLang="en-US" b="1" dirty="0"/>
              <a:t>n</a:t>
            </a:r>
            <a:r>
              <a:rPr lang="en-GB" altLang="en-US" dirty="0"/>
              <a:t> a unit vector (all “1”). This yields that</a:t>
            </a:r>
          </a:p>
          <a:p>
            <a:pPr eaLnBrk="1" hangingPunct="1"/>
            <a:r>
              <a:rPr lang="en-GB" altLang="en-US" b="1" dirty="0" err="1"/>
              <a:t>n</a:t>
            </a:r>
            <a:r>
              <a:rPr lang="en-GB" altLang="en-US" sz="3600" b="1" baseline="10000" dirty="0" err="1"/>
              <a:t>.</a:t>
            </a:r>
            <a:r>
              <a:rPr lang="en-GB" altLang="en-US" b="1" dirty="0" err="1"/>
              <a:t>u</a:t>
            </a:r>
            <a:r>
              <a:rPr lang="en-GB" altLang="en-US" dirty="0"/>
              <a:t> is just the sum over all inputs.</a:t>
            </a:r>
            <a:endParaRPr lang="en-US" altLang="en-US" dirty="0"/>
          </a:p>
        </p:txBody>
      </p:sp>
      <p:sp>
        <p:nvSpPr>
          <p:cNvPr id="43014" name="Text Box 10"/>
          <p:cNvSpPr txBox="1">
            <a:spLocks noChangeArrowheads="1"/>
          </p:cNvSpPr>
          <p:nvPr/>
        </p:nvSpPr>
        <p:spPr bwMode="auto">
          <a:xfrm>
            <a:off x="152400" y="4340225"/>
            <a:ext cx="88392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800" dirty="0"/>
              <a:t>Note: This normalization is </a:t>
            </a:r>
            <a:r>
              <a:rPr lang="en-GB" altLang="en-US" sz="1800" i="1" dirty="0"/>
              <a:t>rigidly</a:t>
            </a:r>
            <a:r>
              <a:rPr lang="en-GB" altLang="en-US" sz="1800" dirty="0"/>
              <a:t> </a:t>
            </a:r>
            <a:r>
              <a:rPr lang="en-GB" altLang="en-US" sz="1800" dirty="0" smtClean="0"/>
              <a:t>applied </a:t>
            </a:r>
            <a:r>
              <a:rPr lang="en-GB" altLang="en-US" sz="1800" dirty="0"/>
              <a:t>at each learning step. It requires global information (info about ALL weights), which is biologically unrealistic.</a:t>
            </a:r>
          </a:p>
          <a:p>
            <a:pPr eaLnBrk="1" hangingPunct="1"/>
            <a:endParaRPr lang="en-GB" altLang="en-US" sz="1800" dirty="0"/>
          </a:p>
          <a:p>
            <a:pPr eaLnBrk="1" hangingPunct="1"/>
            <a:r>
              <a:rPr lang="en-GB" altLang="en-US" sz="1800" dirty="0"/>
              <a:t>One needs to make sure that weight do not fall below zero (lower bound).</a:t>
            </a:r>
          </a:p>
          <a:p>
            <a:pPr eaLnBrk="1" hangingPunct="1"/>
            <a:r>
              <a:rPr lang="en-GB" altLang="en-US" sz="1800" dirty="0"/>
              <a:t>Also: Without upper bound you will often get all weight = 0 except one.</a:t>
            </a:r>
          </a:p>
          <a:p>
            <a:pPr eaLnBrk="1" hangingPunct="1"/>
            <a:endParaRPr lang="en-GB" altLang="en-US" sz="1800" dirty="0"/>
          </a:p>
          <a:p>
            <a:pPr eaLnBrk="1" hangingPunct="1"/>
            <a:r>
              <a:rPr lang="en-GB" altLang="en-US" sz="1800" dirty="0"/>
              <a:t>Subtractive normalization  is highly competitive as the subtracted values are always the same for all weight and, hence, will affect small weight relatively more.</a:t>
            </a:r>
            <a:endParaRPr lang="en-US" altLang="en-US" sz="1800" dirty="0"/>
          </a:p>
        </p:txBody>
      </p:sp>
      <p:pic>
        <p:nvPicPr>
          <p:cNvPr id="4301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14600"/>
            <a:ext cx="4152900" cy="87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/>
      <p:bldP spid="43013" grpId="0"/>
      <p:bldP spid="430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2819400" y="180975"/>
            <a:ext cx="3363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Weight normalization: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4343400" y="1295400"/>
            <a:ext cx="32353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 (</a:t>
            </a:r>
            <a:r>
              <a:rPr lang="en-GB" altLang="en-US" sz="2400"/>
              <a:t>v</a:t>
            </a:r>
            <a:r>
              <a:rPr lang="en-GB" altLang="en-US" sz="2400" b="1"/>
              <a:t>u</a:t>
            </a:r>
            <a:r>
              <a:rPr lang="en-GB" altLang="en-US" sz="2400"/>
              <a:t> – </a:t>
            </a:r>
            <a:r>
              <a:rPr lang="en-GB" altLang="en-US" sz="2400">
                <a:latin typeface="Symbol" pitchFamily="18" charset="2"/>
              </a:rPr>
              <a:t>a</a:t>
            </a:r>
            <a:r>
              <a:rPr lang="en-GB" altLang="en-US" sz="2400"/>
              <a:t> v</a:t>
            </a:r>
            <a:r>
              <a:rPr lang="en-GB" altLang="en-US" sz="2400" baseline="30000"/>
              <a:t>2</a:t>
            </a:r>
            <a:r>
              <a:rPr lang="en-GB" altLang="en-US" sz="2400" b="1"/>
              <a:t>w</a:t>
            </a:r>
            <a:r>
              <a:rPr lang="en-GB" altLang="en-US" sz="2400"/>
              <a:t>),  </a:t>
            </a:r>
            <a:r>
              <a:rPr lang="en-GB" altLang="en-US" sz="2400">
                <a:latin typeface="Symbol" pitchFamily="18" charset="2"/>
              </a:rPr>
              <a:t>a</a:t>
            </a:r>
            <a:r>
              <a:rPr lang="en-GB" altLang="en-US" sz="2400"/>
              <a:t>&gt;0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3668713" y="108585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3729038" y="158273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44038" name="Line 7"/>
          <p:cNvSpPr>
            <a:spLocks noChangeShapeType="1"/>
          </p:cNvSpPr>
          <p:nvPr/>
        </p:nvSpPr>
        <p:spPr bwMode="auto">
          <a:xfrm>
            <a:off x="3768725" y="158273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304800" y="1143000"/>
            <a:ext cx="293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Example (multiplicative):</a:t>
            </a:r>
            <a:endParaRPr lang="en-US" altLang="en-US"/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152400" y="2968625"/>
            <a:ext cx="88392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800" dirty="0"/>
              <a:t>Note: This normalization leads to an asymptotic convergence of |</a:t>
            </a:r>
            <a:r>
              <a:rPr lang="en-GB" altLang="en-US" sz="1800" b="1" dirty="0"/>
              <a:t>w</a:t>
            </a:r>
            <a:r>
              <a:rPr lang="en-GB" altLang="en-US" sz="1800" dirty="0"/>
              <a:t>|</a:t>
            </a:r>
            <a:r>
              <a:rPr lang="en-GB" altLang="en-US" sz="1800" baseline="30000" dirty="0"/>
              <a:t>2</a:t>
            </a:r>
            <a:r>
              <a:rPr lang="en-GB" altLang="en-US" sz="1800" dirty="0"/>
              <a:t> to 1/</a:t>
            </a:r>
            <a:r>
              <a:rPr lang="en-GB" altLang="en-US" sz="1800" dirty="0">
                <a:latin typeface="Symbol" pitchFamily="18" charset="2"/>
              </a:rPr>
              <a:t>a</a:t>
            </a:r>
            <a:r>
              <a:rPr lang="en-GB" altLang="en-US" sz="1800" dirty="0"/>
              <a:t>.</a:t>
            </a:r>
          </a:p>
          <a:p>
            <a:pPr eaLnBrk="1" hangingPunct="1"/>
            <a:endParaRPr lang="en-GB" altLang="en-US" sz="1800" dirty="0"/>
          </a:p>
          <a:p>
            <a:pPr eaLnBrk="1" hangingPunct="1"/>
            <a:r>
              <a:rPr lang="en-GB" altLang="en-US" sz="1800" dirty="0"/>
              <a:t>It requires only local information (pre-, post-syn. activity and the local synaptic weight).</a:t>
            </a:r>
          </a:p>
          <a:p>
            <a:pPr eaLnBrk="1" hangingPunct="1"/>
            <a:endParaRPr lang="en-GB" altLang="en-US" sz="1800" dirty="0"/>
          </a:p>
          <a:p>
            <a:pPr eaLnBrk="1" hangingPunct="1"/>
            <a:r>
              <a:rPr lang="en-GB" altLang="en-US" sz="1800" dirty="0"/>
              <a:t>It also introduces competition between the weights as growth of one weight will force the other into relative re-normalization (as the length of the weight vector |</a:t>
            </a:r>
            <a:r>
              <a:rPr lang="en-GB" altLang="en-US" sz="1800" b="1" dirty="0"/>
              <a:t>w</a:t>
            </a:r>
            <a:r>
              <a:rPr lang="en-GB" altLang="en-US" sz="1800" dirty="0"/>
              <a:t>|</a:t>
            </a:r>
            <a:r>
              <a:rPr lang="en-GB" altLang="en-US" sz="1800" baseline="30000" dirty="0"/>
              <a:t>2</a:t>
            </a:r>
            <a:r>
              <a:rPr lang="en-GB" altLang="en-US" sz="1800" dirty="0"/>
              <a:t> remains always limited.</a:t>
            </a:r>
            <a:endParaRPr lang="en-US" altLang="en-US" sz="1800" dirty="0"/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6781800" y="1981200"/>
            <a:ext cx="1743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600"/>
              <a:t>(Oja’s rule, 1982)</a:t>
            </a:r>
            <a:endParaRPr lang="en-US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4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828800" y="228600"/>
            <a:ext cx="524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Eigen Vector Decomposition - PCA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81000" y="1047750"/>
            <a:ext cx="247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Averaging Inputs</a:t>
            </a:r>
            <a:endParaRPr lang="en-US" altLang="en-US" sz="240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4343400" y="1200150"/>
            <a:ext cx="33766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 </a:t>
            </a:r>
            <a:r>
              <a:rPr lang="en-GB" altLang="en-US" sz="2400"/>
              <a:t> &lt;v </a:t>
            </a:r>
            <a:r>
              <a:rPr lang="en-GB" altLang="en-US" sz="2400" b="1"/>
              <a:t>u</a:t>
            </a:r>
            <a:r>
              <a:rPr lang="en-GB" altLang="en-US" sz="2400"/>
              <a:t>&gt;         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&lt;&lt; 1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3668713" y="99060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3729038" y="148748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>
            <a:off x="3768725" y="148748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381000" y="1965325"/>
            <a:ext cx="838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We can just average over all input patterns and approximate the weight change by this. Remember, this assumes that weight changes are slow.</a:t>
            </a:r>
            <a:endParaRPr lang="en-US" altLang="en-US" dirty="0"/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0" y="2819400"/>
            <a:ext cx="549433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dirty="0"/>
              <a:t> If we replace v with </a:t>
            </a:r>
            <a:r>
              <a:rPr lang="en-GB" altLang="en-US" sz="2400" b="1" dirty="0"/>
              <a:t>w</a:t>
            </a:r>
            <a:r>
              <a:rPr lang="en-GB" altLang="en-US" sz="2400" dirty="0"/>
              <a:t> </a:t>
            </a:r>
            <a:r>
              <a:rPr lang="en-GB" altLang="en-US" sz="4000" baseline="10000" dirty="0"/>
              <a:t>.</a:t>
            </a:r>
            <a:r>
              <a:rPr lang="en-GB" altLang="en-US" sz="2400" dirty="0"/>
              <a:t> </a:t>
            </a:r>
            <a:r>
              <a:rPr lang="en-GB" altLang="en-US" sz="2400" b="1" dirty="0"/>
              <a:t>u</a:t>
            </a:r>
            <a:r>
              <a:rPr lang="en-GB" altLang="en-US" sz="2400" dirty="0"/>
              <a:t> we can write:</a:t>
            </a:r>
            <a:endParaRPr lang="en-US" altLang="en-US" sz="2400" dirty="0"/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4419600" y="3467100"/>
            <a:ext cx="40894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 </a:t>
            </a:r>
            <a:r>
              <a:rPr lang="en-GB" altLang="en-US" sz="2400"/>
              <a:t> </a:t>
            </a:r>
            <a:r>
              <a:rPr lang="en-GB" altLang="en-US" sz="2400" b="1"/>
              <a:t>Q</a:t>
            </a:r>
            <a:r>
              <a:rPr lang="en-GB" altLang="en-US" sz="2400"/>
              <a:t> </a:t>
            </a:r>
            <a:r>
              <a:rPr lang="en-GB" altLang="en-US" sz="3600" baseline="10000"/>
              <a:t>.</a:t>
            </a:r>
            <a:r>
              <a:rPr lang="en-GB" altLang="en-US" sz="2400"/>
              <a:t> </a:t>
            </a:r>
            <a:r>
              <a:rPr lang="en-GB" altLang="en-US" sz="2400" b="1"/>
              <a:t>w</a:t>
            </a:r>
            <a:r>
              <a:rPr lang="en-GB" altLang="en-US" sz="2400"/>
              <a:t>   </a:t>
            </a:r>
            <a:r>
              <a:rPr lang="en-GB" altLang="en-US"/>
              <a:t>where </a:t>
            </a:r>
            <a:r>
              <a:rPr lang="en-GB" altLang="en-US" b="1"/>
              <a:t>Q</a:t>
            </a:r>
            <a:r>
              <a:rPr lang="en-GB" altLang="en-US"/>
              <a:t> = &lt;</a:t>
            </a:r>
            <a:r>
              <a:rPr lang="en-GB" altLang="en-US" b="1"/>
              <a:t>uu</a:t>
            </a:r>
            <a:r>
              <a:rPr lang="en-GB" altLang="en-US"/>
              <a:t>&gt; is </a:t>
            </a:r>
          </a:p>
          <a:p>
            <a:pPr eaLnBrk="1" hangingPunct="1"/>
            <a:r>
              <a:rPr lang="en-GB" altLang="en-US"/>
              <a:t>                        the input correlation</a:t>
            </a:r>
          </a:p>
          <a:p>
            <a:pPr eaLnBrk="1" hangingPunct="1"/>
            <a:r>
              <a:rPr lang="en-GB" altLang="en-US"/>
              <a:t>                        matrix</a:t>
            </a: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3744913" y="325755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3805238" y="375443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3844925" y="375443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228600" y="609600"/>
            <a:ext cx="1128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We had:</a:t>
            </a:r>
            <a:endParaRPr lang="en-US" altLang="en-US"/>
          </a:p>
        </p:txBody>
      </p:sp>
      <p:sp>
        <p:nvSpPr>
          <p:cNvPr id="45071" name="Text Box 15"/>
          <p:cNvSpPr txBox="1">
            <a:spLocks noChangeArrowheads="1"/>
          </p:cNvSpPr>
          <p:nvPr/>
        </p:nvSpPr>
        <p:spPr bwMode="auto">
          <a:xfrm>
            <a:off x="228600" y="4191000"/>
            <a:ext cx="87757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dirty="0"/>
              <a:t>And write:   </a:t>
            </a:r>
            <a:r>
              <a:rPr lang="en-GB" altLang="en-US" sz="2400" b="1" dirty="0" err="1"/>
              <a:t>Q</a:t>
            </a:r>
            <a:r>
              <a:rPr lang="en-GB" altLang="en-US" sz="3600" b="1" baseline="10000" dirty="0" err="1"/>
              <a:t>.</a:t>
            </a:r>
            <a:r>
              <a:rPr lang="en-GB" altLang="en-US" sz="2400" b="1" dirty="0" err="1"/>
              <a:t>e</a:t>
            </a:r>
            <a:r>
              <a:rPr lang="en-GB" altLang="en-US" sz="2400" baseline="-25000" dirty="0" err="1">
                <a:latin typeface="Symbol" pitchFamily="18" charset="2"/>
              </a:rPr>
              <a:t>n</a:t>
            </a:r>
            <a:r>
              <a:rPr lang="en-GB" altLang="en-US" sz="2400" dirty="0"/>
              <a:t> = </a:t>
            </a:r>
            <a:r>
              <a:rPr lang="en-GB" altLang="en-US" sz="2400" dirty="0" err="1">
                <a:latin typeface="Symbol" pitchFamily="18" charset="2"/>
              </a:rPr>
              <a:t>l</a:t>
            </a:r>
            <a:r>
              <a:rPr lang="en-GB" altLang="en-US" sz="2400" baseline="-25000" dirty="0" err="1">
                <a:latin typeface="Symbol" pitchFamily="18" charset="2"/>
              </a:rPr>
              <a:t>n</a:t>
            </a:r>
            <a:r>
              <a:rPr lang="en-GB" altLang="en-US" sz="2400" b="1" dirty="0" err="1"/>
              <a:t>e</a:t>
            </a:r>
            <a:r>
              <a:rPr lang="en-GB" altLang="en-US" sz="2400" baseline="-25000" dirty="0" err="1">
                <a:latin typeface="Symbol" pitchFamily="18" charset="2"/>
              </a:rPr>
              <a:t>n</a:t>
            </a:r>
            <a:r>
              <a:rPr lang="en-GB" altLang="en-US" sz="2400" dirty="0"/>
              <a:t>,</a:t>
            </a:r>
          </a:p>
          <a:p>
            <a:pPr eaLnBrk="1" hangingPunct="1"/>
            <a:endParaRPr lang="en-GB" altLang="en-US" sz="2400" dirty="0"/>
          </a:p>
          <a:p>
            <a:pPr eaLnBrk="1" hangingPunct="1"/>
            <a:r>
              <a:rPr lang="en-GB" altLang="en-US" sz="2400" dirty="0"/>
              <a:t>where </a:t>
            </a:r>
            <a:r>
              <a:rPr lang="en-GB" altLang="en-US" sz="2400" b="1" dirty="0" err="1"/>
              <a:t>e</a:t>
            </a:r>
            <a:r>
              <a:rPr lang="en-GB" altLang="en-US" sz="2400" baseline="-25000" dirty="0" err="1">
                <a:latin typeface="Symbol" pitchFamily="18" charset="2"/>
              </a:rPr>
              <a:t>n</a:t>
            </a:r>
            <a:r>
              <a:rPr lang="en-GB" altLang="en-US" sz="2400" dirty="0"/>
              <a:t> is an eigenvector of </a:t>
            </a:r>
            <a:r>
              <a:rPr lang="en-GB" altLang="en-US" sz="2400" b="1" dirty="0"/>
              <a:t>Q</a:t>
            </a:r>
            <a:r>
              <a:rPr lang="en-GB" altLang="en-US" sz="2400" dirty="0"/>
              <a:t> and </a:t>
            </a:r>
            <a:r>
              <a:rPr lang="en-GB" altLang="en-US" sz="2400" dirty="0">
                <a:latin typeface="Symbol" pitchFamily="18" charset="2"/>
              </a:rPr>
              <a:t>l</a:t>
            </a:r>
            <a:r>
              <a:rPr lang="en-GB" altLang="en-US" sz="2400" baseline="-25000" dirty="0">
                <a:latin typeface="Symbol" pitchFamily="18" charset="2"/>
              </a:rPr>
              <a:t>n</a:t>
            </a:r>
            <a:r>
              <a:rPr lang="en-GB" altLang="en-US" sz="2400" dirty="0"/>
              <a:t> is an eigenvalue, with</a:t>
            </a:r>
          </a:p>
          <a:p>
            <a:pPr eaLnBrk="1" hangingPunct="1">
              <a:buFont typeface="Symbol" pitchFamily="18" charset="2"/>
              <a:buChar char="n"/>
            </a:pPr>
            <a:r>
              <a:rPr lang="en-GB" altLang="en-US" sz="2400" dirty="0"/>
              <a:t>= 1,….,N. Note for correlation matrices all eigenvalues are real</a:t>
            </a:r>
          </a:p>
          <a:p>
            <a:pPr eaLnBrk="1" hangingPunct="1">
              <a:buFont typeface="Symbol" pitchFamily="18" charset="2"/>
              <a:buNone/>
            </a:pPr>
            <a:r>
              <a:rPr lang="en-GB" altLang="en-US" sz="2400" dirty="0"/>
              <a:t>and non-negative.</a:t>
            </a:r>
          </a:p>
          <a:p>
            <a:pPr eaLnBrk="1" hangingPunct="1">
              <a:buFont typeface="Symbol" pitchFamily="18" charset="2"/>
              <a:buNone/>
            </a:pPr>
            <a:endParaRPr lang="en-GB" altLang="en-US" sz="2400" dirty="0"/>
          </a:p>
          <a:p>
            <a:pPr eaLnBrk="1" hangingPunct="1">
              <a:buFont typeface="Symbol" pitchFamily="18" charset="2"/>
              <a:buNone/>
            </a:pPr>
            <a:r>
              <a:rPr lang="en-GB" altLang="en-US" sz="2400" dirty="0"/>
              <a:t>As usual, we rank-order the eigenvalues:     </a:t>
            </a:r>
            <a:r>
              <a:rPr lang="en-GB" altLang="en-US" sz="2400" dirty="0">
                <a:latin typeface="Symbol" pitchFamily="18" charset="2"/>
              </a:rPr>
              <a:t>l</a:t>
            </a:r>
            <a:r>
              <a:rPr lang="en-GB" altLang="en-US" sz="2400" baseline="-25000" dirty="0"/>
              <a:t>1</a:t>
            </a:r>
            <a:r>
              <a:rPr lang="en-GB" altLang="en-US" sz="2400" dirty="0">
                <a:cs typeface="Arial" charset="0"/>
              </a:rPr>
              <a:t>≥</a:t>
            </a:r>
            <a:r>
              <a:rPr lang="en-GB" altLang="en-US" sz="2400" dirty="0">
                <a:latin typeface="Symbol" pitchFamily="18" charset="2"/>
              </a:rPr>
              <a:t>l</a:t>
            </a:r>
            <a:r>
              <a:rPr lang="en-GB" altLang="en-US" sz="2400" baseline="-25000" dirty="0"/>
              <a:t>2</a:t>
            </a:r>
            <a:r>
              <a:rPr lang="en-GB" altLang="en-US" sz="2400" dirty="0">
                <a:cs typeface="Arial" charset="0"/>
              </a:rPr>
              <a:t>≥</a:t>
            </a:r>
            <a:r>
              <a:rPr lang="en-GB" altLang="en-US" sz="2400" dirty="0"/>
              <a:t>…</a:t>
            </a:r>
            <a:r>
              <a:rPr lang="en-GB" altLang="en-US" sz="2400" dirty="0">
                <a:cs typeface="Arial" charset="0"/>
              </a:rPr>
              <a:t>≥</a:t>
            </a:r>
            <a:r>
              <a:rPr lang="en-GB" altLang="en-US" sz="2400" dirty="0" err="1">
                <a:latin typeface="Symbol" pitchFamily="18" charset="2"/>
              </a:rPr>
              <a:t>l</a:t>
            </a:r>
            <a:r>
              <a:rPr lang="en-GB" altLang="en-US" sz="2400" baseline="-25000" dirty="0" err="1"/>
              <a:t>N</a:t>
            </a:r>
            <a:endParaRPr lang="en-US" altLang="en-US" sz="2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4" grpId="0"/>
      <p:bldP spid="45065" grpId="0"/>
      <p:bldP spid="45066" grpId="0"/>
      <p:bldP spid="45067" grpId="0"/>
      <p:bldP spid="45068" grpId="0"/>
      <p:bldP spid="45069" grpId="0" animBg="1"/>
      <p:bldP spid="4507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3"/>
          <p:cNvSpPr txBox="1">
            <a:spLocks noChangeArrowheads="1"/>
          </p:cNvSpPr>
          <p:nvPr/>
        </p:nvSpPr>
        <p:spPr bwMode="auto">
          <a:xfrm>
            <a:off x="1828800" y="228600"/>
            <a:ext cx="524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Eigen Vector Decomposition - PCA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288925" y="1001713"/>
            <a:ext cx="8532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Every vector can be expressed as a linear combination of its eigenvectors:</a:t>
            </a:r>
            <a:endParaRPr lang="en-US" altLang="en-US"/>
          </a:p>
        </p:txBody>
      </p:sp>
      <p:pic>
        <p:nvPicPr>
          <p:cNvPr id="460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29051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288925" y="2830513"/>
            <a:ext cx="428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Where the coefficients are given by: </a:t>
            </a:r>
            <a:endParaRPr lang="en-US" altLang="en-US" dirty="0"/>
          </a:p>
        </p:txBody>
      </p:sp>
      <p:pic>
        <p:nvPicPr>
          <p:cNvPr id="4608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26384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7" name="Text Box 8"/>
          <p:cNvSpPr txBox="1">
            <a:spLocks noChangeArrowheads="1"/>
          </p:cNvSpPr>
          <p:nvPr/>
        </p:nvSpPr>
        <p:spPr bwMode="auto">
          <a:xfrm>
            <a:off x="8229600" y="2743200"/>
            <a:ext cx="361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3600" b="1"/>
              <a:t>*</a:t>
            </a:r>
            <a:endParaRPr lang="en-US" altLang="en-US" sz="3600" b="1"/>
          </a:p>
        </p:txBody>
      </p:sp>
      <p:sp>
        <p:nvSpPr>
          <p:cNvPr id="46088" name="Text Box 9"/>
          <p:cNvSpPr txBox="1">
            <a:spLocks noChangeArrowheads="1"/>
          </p:cNvSpPr>
          <p:nvPr/>
        </p:nvSpPr>
        <p:spPr bwMode="auto">
          <a:xfrm>
            <a:off x="2895600" y="3733800"/>
            <a:ext cx="15700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 </a:t>
            </a:r>
            <a:r>
              <a:rPr lang="en-GB" altLang="en-US" sz="2400"/>
              <a:t> </a:t>
            </a:r>
            <a:r>
              <a:rPr lang="en-GB" altLang="en-US" sz="2400" b="1"/>
              <a:t>Q</a:t>
            </a:r>
            <a:r>
              <a:rPr lang="en-GB" altLang="en-US" sz="2400"/>
              <a:t> </a:t>
            </a:r>
            <a:r>
              <a:rPr lang="en-GB" altLang="en-US" sz="3600" baseline="10000"/>
              <a:t>.</a:t>
            </a:r>
            <a:r>
              <a:rPr lang="en-GB" altLang="en-US" sz="2400"/>
              <a:t> </a:t>
            </a:r>
            <a:r>
              <a:rPr lang="en-GB" altLang="en-US" sz="2400" b="1"/>
              <a:t>w</a:t>
            </a:r>
            <a:endParaRPr lang="en-GB" altLang="en-US"/>
          </a:p>
        </p:txBody>
      </p:sp>
      <p:sp>
        <p:nvSpPr>
          <p:cNvPr id="46089" name="Text Box 10"/>
          <p:cNvSpPr txBox="1">
            <a:spLocks noChangeArrowheads="1"/>
          </p:cNvSpPr>
          <p:nvPr/>
        </p:nvSpPr>
        <p:spPr bwMode="auto">
          <a:xfrm>
            <a:off x="2220913" y="352425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46090" name="Text Box 11"/>
          <p:cNvSpPr txBox="1">
            <a:spLocks noChangeArrowheads="1"/>
          </p:cNvSpPr>
          <p:nvPr/>
        </p:nvSpPr>
        <p:spPr bwMode="auto">
          <a:xfrm>
            <a:off x="2281238" y="402113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46091" name="Line 12"/>
          <p:cNvSpPr>
            <a:spLocks noChangeShapeType="1"/>
          </p:cNvSpPr>
          <p:nvPr/>
        </p:nvSpPr>
        <p:spPr bwMode="auto">
          <a:xfrm>
            <a:off x="2320925" y="402113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2" name="Freeform 13"/>
          <p:cNvSpPr>
            <a:spLocks/>
          </p:cNvSpPr>
          <p:nvPr/>
        </p:nvSpPr>
        <p:spPr bwMode="auto">
          <a:xfrm>
            <a:off x="-25400" y="2286000"/>
            <a:ext cx="1930400" cy="1524000"/>
          </a:xfrm>
          <a:custGeom>
            <a:avLst/>
            <a:gdLst>
              <a:gd name="T0" fmla="*/ 787400 w 1216"/>
              <a:gd name="T1" fmla="*/ 0 h 960"/>
              <a:gd name="T2" fmla="*/ 406400 w 1216"/>
              <a:gd name="T3" fmla="*/ 533400 h 960"/>
              <a:gd name="T4" fmla="*/ 254000 w 1216"/>
              <a:gd name="T5" fmla="*/ 1219200 h 960"/>
              <a:gd name="T6" fmla="*/ 1930400 w 1216"/>
              <a:gd name="T7" fmla="*/ 1524000 h 9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6" h="960">
                <a:moveTo>
                  <a:pt x="496" y="0"/>
                </a:moveTo>
                <a:cubicBezTo>
                  <a:pt x="404" y="104"/>
                  <a:pt x="312" y="208"/>
                  <a:pt x="256" y="336"/>
                </a:cubicBezTo>
                <a:cubicBezTo>
                  <a:pt x="200" y="464"/>
                  <a:pt x="0" y="664"/>
                  <a:pt x="160" y="768"/>
                </a:cubicBezTo>
                <a:cubicBezTo>
                  <a:pt x="320" y="872"/>
                  <a:pt x="768" y="916"/>
                  <a:pt x="1216" y="960"/>
                </a:cubicBezTo>
              </a:path>
            </a:pathLst>
          </a:custGeom>
          <a:noFill/>
          <a:ln w="57150" cmpd="sng">
            <a:solidFill>
              <a:srgbClr val="3399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3" name="Text Box 14"/>
          <p:cNvSpPr txBox="1">
            <a:spLocks noChangeArrowheads="1"/>
          </p:cNvSpPr>
          <p:nvPr/>
        </p:nvSpPr>
        <p:spPr bwMode="auto">
          <a:xfrm>
            <a:off x="212725" y="3744913"/>
            <a:ext cx="1398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Entering in</a:t>
            </a:r>
            <a:endParaRPr lang="en-US" altLang="en-US"/>
          </a:p>
        </p:txBody>
      </p:sp>
      <p:sp>
        <p:nvSpPr>
          <p:cNvPr id="46094" name="Text Box 15"/>
          <p:cNvSpPr txBox="1">
            <a:spLocks noChangeArrowheads="1"/>
          </p:cNvSpPr>
          <p:nvPr/>
        </p:nvSpPr>
        <p:spPr bwMode="auto">
          <a:xfrm>
            <a:off x="4784725" y="3821113"/>
            <a:ext cx="293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And solving for </a:t>
            </a:r>
            <a:r>
              <a:rPr lang="en-GB" altLang="en-US" i="1"/>
              <a:t>c</a:t>
            </a:r>
            <a:r>
              <a:rPr lang="en-GB" altLang="en-US" baseline="-25000">
                <a:latin typeface="Symbol" pitchFamily="18" charset="2"/>
              </a:rPr>
              <a:t>n</a:t>
            </a:r>
            <a:r>
              <a:rPr lang="en-GB" altLang="en-US"/>
              <a:t> yields:</a:t>
            </a:r>
            <a:endParaRPr lang="en-US" altLang="en-US"/>
          </a:p>
        </p:txBody>
      </p:sp>
      <p:pic>
        <p:nvPicPr>
          <p:cNvPr id="46095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48200"/>
            <a:ext cx="33528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96" name="Text Box 17"/>
          <p:cNvSpPr txBox="1">
            <a:spLocks noChangeArrowheads="1"/>
          </p:cNvSpPr>
          <p:nvPr/>
        </p:nvSpPr>
        <p:spPr bwMode="auto">
          <a:xfrm>
            <a:off x="4114800" y="4648200"/>
            <a:ext cx="4278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Using * with t=0 we can rewrite ** to:</a:t>
            </a:r>
            <a:endParaRPr lang="en-US" altLang="en-US" dirty="0"/>
          </a:p>
        </p:txBody>
      </p:sp>
      <p:sp>
        <p:nvSpPr>
          <p:cNvPr id="46097" name="Text Box 18"/>
          <p:cNvSpPr txBox="1">
            <a:spLocks noChangeArrowheads="1"/>
          </p:cNvSpPr>
          <p:nvPr/>
        </p:nvSpPr>
        <p:spPr bwMode="auto">
          <a:xfrm>
            <a:off x="4038600" y="1981200"/>
            <a:ext cx="539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3600" b="1"/>
              <a:t>**</a:t>
            </a:r>
            <a:endParaRPr lang="en-US" altLang="en-US" sz="3600" b="1"/>
          </a:p>
        </p:txBody>
      </p:sp>
      <p:pic>
        <p:nvPicPr>
          <p:cNvPr id="46098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800725"/>
            <a:ext cx="46767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99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943600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100" name="Text Box 21"/>
          <p:cNvSpPr txBox="1">
            <a:spLocks noChangeArrowheads="1"/>
          </p:cNvSpPr>
          <p:nvPr/>
        </p:nvSpPr>
        <p:spPr bwMode="auto">
          <a:xfrm rot="-2011836">
            <a:off x="6629400" y="5486400"/>
            <a:ext cx="2195513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altLang="en-US" sz="1600" dirty="0"/>
              <a:t>Non-trivial </a:t>
            </a:r>
            <a:r>
              <a:rPr lang="de-DE" altLang="en-US" sz="1600" dirty="0" err="1"/>
              <a:t>step</a:t>
            </a:r>
            <a:r>
              <a:rPr lang="de-DE" altLang="en-US" sz="1600" dirty="0"/>
              <a:t>, </a:t>
            </a:r>
            <a:r>
              <a:rPr lang="de-DE" altLang="en-US" sz="1600" dirty="0" err="1"/>
              <a:t>see</a:t>
            </a:r>
            <a:endParaRPr lang="de-DE" altLang="en-US" sz="1600" dirty="0"/>
          </a:p>
          <a:p>
            <a:pPr eaLnBrk="1" hangingPunct="1"/>
            <a:r>
              <a:rPr lang="de-DE" altLang="en-US" sz="1600" dirty="0" err="1"/>
              <a:t>Chapters</a:t>
            </a:r>
            <a:r>
              <a:rPr lang="de-DE" altLang="en-US" sz="1600" dirty="0"/>
              <a:t> 8 </a:t>
            </a:r>
            <a:r>
              <a:rPr lang="de-DE" altLang="en-US" sz="1600" dirty="0" err="1"/>
              <a:t>and</a:t>
            </a:r>
            <a:r>
              <a:rPr lang="de-DE" altLang="en-US" sz="1600" dirty="0"/>
              <a:t> </a:t>
            </a:r>
            <a:r>
              <a:rPr lang="de-DE" altLang="en-US" sz="1600" dirty="0" err="1"/>
              <a:t>then</a:t>
            </a:r>
            <a:r>
              <a:rPr lang="de-DE" altLang="en-US" sz="1600" dirty="0"/>
              <a:t> 7</a:t>
            </a:r>
          </a:p>
          <a:p>
            <a:pPr eaLnBrk="1" hangingPunct="1"/>
            <a:r>
              <a:rPr lang="de-DE" altLang="en-US" sz="1600" dirty="0"/>
              <a:t>In Dayan </a:t>
            </a:r>
            <a:r>
              <a:rPr lang="de-DE" altLang="en-US" sz="1600" dirty="0" err="1"/>
              <a:t>and</a:t>
            </a:r>
            <a:r>
              <a:rPr lang="de-DE" altLang="en-US" sz="1600" dirty="0"/>
              <a:t> Abbott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6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8" grpId="0"/>
      <p:bldP spid="46089" grpId="0"/>
      <p:bldP spid="46090" grpId="0"/>
      <p:bldP spid="46091" grpId="0" animBg="1"/>
      <p:bldP spid="46092" grpId="0" animBg="1"/>
      <p:bldP spid="46093" grpId="0"/>
      <p:bldP spid="46094" grpId="0"/>
      <p:bldP spid="46096" grpId="0"/>
      <p:bldP spid="4610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3"/>
          <p:cNvSpPr txBox="1">
            <a:spLocks noChangeArrowheads="1"/>
          </p:cNvSpPr>
          <p:nvPr/>
        </p:nvSpPr>
        <p:spPr bwMode="auto">
          <a:xfrm>
            <a:off x="1828800" y="228600"/>
            <a:ext cx="524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Eigen Vector Decomposition - PCA</a:t>
            </a:r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46767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33475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12725" y="1760538"/>
            <a:ext cx="86693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As the </a:t>
            </a:r>
            <a:r>
              <a:rPr lang="en-GB" altLang="en-US">
                <a:latin typeface="Symbol" pitchFamily="18" charset="2"/>
              </a:rPr>
              <a:t>l</a:t>
            </a:r>
            <a:r>
              <a:rPr lang="en-GB" altLang="en-US"/>
              <a:t>’s are rank-ordered and non-negative we find that for long t only the</a:t>
            </a:r>
          </a:p>
          <a:p>
            <a:pPr eaLnBrk="1" hangingPunct="1"/>
            <a:r>
              <a:rPr lang="en-GB" altLang="en-US"/>
              <a:t>first term will dominate this sum. Hence:</a:t>
            </a:r>
            <a:endParaRPr lang="en-US" altLang="en-US"/>
          </a:p>
        </p:txBody>
      </p:sp>
      <p:pic>
        <p:nvPicPr>
          <p:cNvPr id="4711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12382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1" name="Text Box 8"/>
          <p:cNvSpPr txBox="1">
            <a:spLocks noChangeArrowheads="1"/>
          </p:cNvSpPr>
          <p:nvPr/>
        </p:nvSpPr>
        <p:spPr bwMode="auto">
          <a:xfrm>
            <a:off x="2193925" y="2525713"/>
            <a:ext cx="1436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and, thus,: </a:t>
            </a:r>
            <a:endParaRPr lang="en-US" altLang="en-US"/>
          </a:p>
        </p:txBody>
      </p:sp>
      <p:pic>
        <p:nvPicPr>
          <p:cNvPr id="47112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590800"/>
            <a:ext cx="16192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3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45013"/>
            <a:ext cx="8382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4" name="Text Box 11"/>
          <p:cNvSpPr txBox="1">
            <a:spLocks noChangeArrowheads="1"/>
          </p:cNvSpPr>
          <p:nvPr/>
        </p:nvSpPr>
        <p:spPr bwMode="auto">
          <a:xfrm>
            <a:off x="228600" y="4545013"/>
            <a:ext cx="72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Note</a:t>
            </a:r>
            <a:endParaRPr lang="en-US" altLang="en-US"/>
          </a:p>
        </p:txBody>
      </p:sp>
      <p:sp>
        <p:nvSpPr>
          <p:cNvPr id="47115" name="Text Box 12"/>
          <p:cNvSpPr txBox="1">
            <a:spLocks noChangeArrowheads="1"/>
          </p:cNvSpPr>
          <p:nvPr/>
        </p:nvSpPr>
        <p:spPr bwMode="auto">
          <a:xfrm>
            <a:off x="1965325" y="4556125"/>
            <a:ext cx="7251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will get quite big over time and, hence, we need normalization! </a:t>
            </a:r>
            <a:endParaRPr lang="en-US" altLang="en-US" dirty="0"/>
          </a:p>
        </p:txBody>
      </p:sp>
      <p:sp>
        <p:nvSpPr>
          <p:cNvPr id="47116" name="Text Box 13"/>
          <p:cNvSpPr txBox="1">
            <a:spLocks noChangeArrowheads="1"/>
          </p:cNvSpPr>
          <p:nvPr/>
        </p:nvSpPr>
        <p:spPr bwMode="auto">
          <a:xfrm>
            <a:off x="228600" y="3200400"/>
            <a:ext cx="857408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>
                <a:solidFill>
                  <a:srgbClr val="FF0000"/>
                </a:solidFill>
              </a:rPr>
              <a:t>As the dot product corresponds to a projection of one vector onto another,</a:t>
            </a:r>
          </a:p>
          <a:p>
            <a:pPr eaLnBrk="1" hangingPunct="1"/>
            <a:r>
              <a:rPr lang="en-GB" altLang="en-US" dirty="0">
                <a:solidFill>
                  <a:srgbClr val="FF0000"/>
                </a:solidFill>
              </a:rPr>
              <a:t>we find that </a:t>
            </a:r>
            <a:r>
              <a:rPr lang="en-GB" altLang="en-US" dirty="0" err="1">
                <a:solidFill>
                  <a:srgbClr val="FF0000"/>
                </a:solidFill>
              </a:rPr>
              <a:t>hebbian</a:t>
            </a:r>
            <a:r>
              <a:rPr lang="en-GB" altLang="en-US" dirty="0">
                <a:solidFill>
                  <a:srgbClr val="FF0000"/>
                </a:solidFill>
              </a:rPr>
              <a:t> plasticity produces an output v proportional to the pro-</a:t>
            </a:r>
          </a:p>
          <a:p>
            <a:pPr eaLnBrk="1" hangingPunct="1"/>
            <a:r>
              <a:rPr lang="en-GB" altLang="en-US" dirty="0" err="1">
                <a:solidFill>
                  <a:srgbClr val="FF0000"/>
                </a:solidFill>
              </a:rPr>
              <a:t>jection</a:t>
            </a:r>
            <a:r>
              <a:rPr lang="en-GB" altLang="en-US" dirty="0">
                <a:solidFill>
                  <a:srgbClr val="FF0000"/>
                </a:solidFill>
              </a:rPr>
              <a:t> of the input vector </a:t>
            </a:r>
            <a:r>
              <a:rPr lang="en-GB" altLang="en-US" b="1" dirty="0">
                <a:solidFill>
                  <a:srgbClr val="FF0000"/>
                </a:solidFill>
              </a:rPr>
              <a:t>u</a:t>
            </a:r>
            <a:r>
              <a:rPr lang="en-GB" altLang="en-US" dirty="0">
                <a:solidFill>
                  <a:srgbClr val="FF0000"/>
                </a:solidFill>
              </a:rPr>
              <a:t> onto the principal (first) eigenvector </a:t>
            </a:r>
            <a:r>
              <a:rPr lang="en-GB" altLang="en-US" b="1" dirty="0">
                <a:solidFill>
                  <a:srgbClr val="FF0000"/>
                </a:solidFill>
              </a:rPr>
              <a:t>e</a:t>
            </a:r>
            <a:r>
              <a:rPr lang="en-GB" altLang="en-US" baseline="-25000" dirty="0">
                <a:solidFill>
                  <a:srgbClr val="FF0000"/>
                </a:solidFill>
              </a:rPr>
              <a:t>1 </a:t>
            </a:r>
            <a:r>
              <a:rPr lang="en-GB" altLang="en-US" dirty="0">
                <a:solidFill>
                  <a:srgbClr val="FF0000"/>
                </a:solidFill>
              </a:rPr>
              <a:t>of the</a:t>
            </a:r>
          </a:p>
          <a:p>
            <a:pPr eaLnBrk="1" hangingPunct="1"/>
            <a:r>
              <a:rPr lang="en-GB" altLang="en-US" dirty="0">
                <a:solidFill>
                  <a:srgbClr val="FF0000"/>
                </a:solidFill>
              </a:rPr>
              <a:t>correlation matrix of the inputs used during training.</a:t>
            </a:r>
            <a:endParaRPr lang="en-US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47117" name="Text Box 14"/>
          <p:cNvSpPr txBox="1">
            <a:spLocks noChangeArrowheads="1"/>
          </p:cNvSpPr>
          <p:nvPr/>
        </p:nvSpPr>
        <p:spPr bwMode="auto">
          <a:xfrm>
            <a:off x="288925" y="5116513"/>
            <a:ext cx="6278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 good way to do this is to use Oja’s rule which yields:</a:t>
            </a:r>
            <a:endParaRPr lang="en-US" altLang="en-US"/>
          </a:p>
        </p:txBody>
      </p:sp>
      <p:pic>
        <p:nvPicPr>
          <p:cNvPr id="47118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791200"/>
            <a:ext cx="29908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/>
      <p:bldP spid="47111" grpId="0"/>
      <p:bldP spid="47114" grpId="0"/>
      <p:bldP spid="47115" grpId="0"/>
      <p:bldP spid="47116" grpId="0"/>
      <p:bldP spid="471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3"/>
          <p:cNvSpPr txBox="1">
            <a:spLocks noChangeArrowheads="1"/>
          </p:cNvSpPr>
          <p:nvPr/>
        </p:nvSpPr>
        <p:spPr bwMode="auto">
          <a:xfrm>
            <a:off x="1828800" y="228600"/>
            <a:ext cx="524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Eigen Vector Decomposition - PCA</a:t>
            </a: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152400" y="3870325"/>
            <a:ext cx="883920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dirty="0"/>
              <a:t>Panel A shows the input distribution (dots) for two inputs </a:t>
            </a:r>
            <a:r>
              <a:rPr lang="en-GB" altLang="en-US" b="1" dirty="0"/>
              <a:t>u</a:t>
            </a:r>
            <a:r>
              <a:rPr lang="en-GB" altLang="en-US" dirty="0"/>
              <a:t>, which is Gaussian with mean zero and the alignment of the weight vector </a:t>
            </a:r>
            <a:r>
              <a:rPr lang="en-GB" altLang="en-US" b="1" dirty="0"/>
              <a:t>w</a:t>
            </a:r>
            <a:r>
              <a:rPr lang="en-GB" altLang="en-US" dirty="0"/>
              <a:t> using the basic Hebb rule. The vector aligns with the main axis of the distribution. Hence, here we have something like </a:t>
            </a:r>
            <a:r>
              <a:rPr lang="en-GB" altLang="en-US" dirty="0" smtClean="0"/>
              <a:t>PCA.</a:t>
            </a:r>
            <a:endParaRPr lang="en-GB" altLang="en-US" dirty="0"/>
          </a:p>
          <a:p>
            <a:pPr eaLnBrk="1" hangingPunct="1">
              <a:spcBef>
                <a:spcPct val="50000"/>
              </a:spcBef>
            </a:pPr>
            <a:r>
              <a:rPr lang="en-GB" altLang="en-US" dirty="0"/>
              <a:t>Panel B shows the same when the mean is non zero. No alignment occurs.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dirty="0"/>
              <a:t>Panel C shows the same when applying the covariance Hebb rule. Here we have the same as in A</a:t>
            </a:r>
            <a:r>
              <a:rPr lang="en-GB" altLang="en-US" dirty="0" smtClean="0"/>
              <a:t>.(One has subtracted the average!)</a:t>
            </a:r>
            <a:endParaRPr lang="en-US" altLang="en-US" dirty="0"/>
          </a:p>
        </p:txBody>
      </p:sp>
      <p:pic>
        <p:nvPicPr>
          <p:cNvPr id="48132" name="Picture 6" descr="2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8915400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brai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66800"/>
            <a:ext cx="5181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" y="0"/>
            <a:ext cx="8686800" cy="914400"/>
          </a:xfrm>
        </p:spPr>
        <p:txBody>
          <a:bodyPr/>
          <a:lstStyle/>
          <a:p>
            <a:r>
              <a:rPr lang="en-US" altLang="en-US" sz="3200" b="1" smtClean="0">
                <a:solidFill>
                  <a:schemeClr val="hlink"/>
                </a:solidFill>
              </a:rPr>
              <a:t>Visual Pathway – Towards Cortical Selectivities</a:t>
            </a:r>
            <a:endParaRPr lang="en-US" altLang="en-US" sz="3200" b="1" smtClean="0"/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747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800">
                <a:latin typeface="Times New Roman" pitchFamily="18" charset="0"/>
              </a:rPr>
              <a:t>Area</a:t>
            </a:r>
          </a:p>
          <a:p>
            <a:pPr algn="ctr"/>
            <a:r>
              <a:rPr lang="en-US" altLang="en-US" sz="2800">
                <a:latin typeface="Times New Roman" pitchFamily="18" charset="0"/>
              </a:rPr>
              <a:t>17</a:t>
            </a:r>
          </a:p>
        </p:txBody>
      </p:sp>
      <p:pic>
        <p:nvPicPr>
          <p:cNvPr id="49157" name="Picture 5" descr="brain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800600"/>
            <a:ext cx="2190750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Line 6"/>
          <p:cNvSpPr>
            <a:spLocks noChangeShapeType="1"/>
          </p:cNvSpPr>
          <p:nvPr/>
        </p:nvSpPr>
        <p:spPr bwMode="auto">
          <a:xfrm>
            <a:off x="914400" y="4343400"/>
            <a:ext cx="4572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Line 7"/>
          <p:cNvSpPr>
            <a:spLocks noChangeShapeType="1"/>
          </p:cNvSpPr>
          <p:nvPr/>
        </p:nvSpPr>
        <p:spPr bwMode="auto">
          <a:xfrm flipV="1">
            <a:off x="1981200" y="4343400"/>
            <a:ext cx="457200" cy="3810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6858000" y="3505200"/>
            <a:ext cx="1039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>
                <a:latin typeface="Times New Roman" pitchFamily="18" charset="0"/>
              </a:rPr>
              <a:t>LGN</a:t>
            </a:r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flipH="1" flipV="1">
            <a:off x="5715000" y="3048000"/>
            <a:ext cx="12954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6705600" y="1066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2400">
                <a:latin typeface="Times New Roman" pitchFamily="18" charset="0"/>
              </a:rPr>
              <a:t>Visual Cortex</a:t>
            </a:r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 flipH="1" flipV="1">
            <a:off x="4572000" y="1371600"/>
            <a:ext cx="2057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3962400" y="5791200"/>
            <a:ext cx="121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>
                <a:latin typeface="Times New Roman" pitchFamily="18" charset="0"/>
              </a:rPr>
              <a:t>Retina</a:t>
            </a:r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 flipH="1">
            <a:off x="4572000" y="4648200"/>
            <a:ext cx="11430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3352800" y="4648200"/>
            <a:ext cx="1066800" cy="1219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9167" name="Group 15"/>
          <p:cNvGrpSpPr>
            <a:grpSpLocks/>
          </p:cNvGrpSpPr>
          <p:nvPr/>
        </p:nvGrpSpPr>
        <p:grpSpPr bwMode="auto">
          <a:xfrm>
            <a:off x="3048000" y="6172200"/>
            <a:ext cx="4114800" cy="519113"/>
            <a:chOff x="3168" y="480"/>
            <a:chExt cx="2592" cy="327"/>
          </a:xfrm>
        </p:grpSpPr>
        <p:sp>
          <p:nvSpPr>
            <p:cNvPr id="49172" name="Text Box 16"/>
            <p:cNvSpPr txBox="1">
              <a:spLocks noChangeArrowheads="1"/>
            </p:cNvSpPr>
            <p:nvPr/>
          </p:nvSpPr>
          <p:spPr bwMode="auto">
            <a:xfrm>
              <a:off x="3168" y="480"/>
              <a:ext cx="25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>
                  <a:solidFill>
                    <a:schemeClr val="accent2"/>
                  </a:solidFill>
                  <a:latin typeface="Times New Roman" pitchFamily="18" charset="0"/>
                </a:rPr>
                <a:t>light         electrical signals</a:t>
              </a:r>
            </a:p>
          </p:txBody>
        </p:sp>
        <p:sp>
          <p:nvSpPr>
            <p:cNvPr id="49173" name="Line 17"/>
            <p:cNvSpPr>
              <a:spLocks noChangeShapeType="1"/>
            </p:cNvSpPr>
            <p:nvPr/>
          </p:nvSpPr>
          <p:spPr bwMode="auto">
            <a:xfrm>
              <a:off x="3648" y="672"/>
              <a:ext cx="432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168" name="Text Box 18"/>
          <p:cNvSpPr txBox="1">
            <a:spLocks noChangeArrowheads="1"/>
          </p:cNvSpPr>
          <p:nvPr/>
        </p:nvSpPr>
        <p:spPr bwMode="auto">
          <a:xfrm>
            <a:off x="6934200" y="4413250"/>
            <a:ext cx="20574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2800">
                <a:solidFill>
                  <a:schemeClr val="bg2"/>
                </a:solidFill>
                <a:latin typeface="Times New Roman" pitchFamily="18" charset="0"/>
              </a:rPr>
              <a:t>Monocular</a:t>
            </a:r>
          </a:p>
          <a:p>
            <a:pPr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2800">
                <a:solidFill>
                  <a:schemeClr val="bg2"/>
                </a:solidFill>
                <a:latin typeface="Times New Roman" pitchFamily="18" charset="0"/>
              </a:rPr>
              <a:t>Radially Symmetric</a:t>
            </a:r>
            <a:endParaRPr lang="en-US" altLang="en-US" sz="280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49169" name="Text Box 19"/>
          <p:cNvSpPr txBox="1">
            <a:spLocks noChangeArrowheads="1"/>
          </p:cNvSpPr>
          <p:nvPr/>
        </p:nvSpPr>
        <p:spPr bwMode="auto">
          <a:xfrm>
            <a:off x="6858000" y="2057400"/>
            <a:ext cx="20574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2800">
                <a:solidFill>
                  <a:schemeClr val="bg2"/>
                </a:solidFill>
                <a:latin typeface="Times New Roman" pitchFamily="18" charset="0"/>
              </a:rPr>
              <a:t>Binocular</a:t>
            </a:r>
          </a:p>
          <a:p>
            <a:pPr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2800">
                <a:solidFill>
                  <a:schemeClr val="bg2"/>
                </a:solidFill>
                <a:latin typeface="Times New Roman" pitchFamily="18" charset="0"/>
              </a:rPr>
              <a:t>Orientation   Selective</a:t>
            </a:r>
            <a:endParaRPr lang="en-US" altLang="en-US" sz="2800">
              <a:latin typeface="Times New Roman" pitchFamily="18" charset="0"/>
            </a:endParaRPr>
          </a:p>
        </p:txBody>
      </p:sp>
      <p:sp>
        <p:nvSpPr>
          <p:cNvPr id="49170" name="Text Box 20"/>
          <p:cNvSpPr txBox="1">
            <a:spLocks noChangeArrowheads="1"/>
          </p:cNvSpPr>
          <p:nvPr/>
        </p:nvSpPr>
        <p:spPr bwMode="auto">
          <a:xfrm>
            <a:off x="6705600" y="16002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  <a:latin typeface="Times New Roman" pitchFamily="18" charset="0"/>
              </a:rPr>
              <a:t>Receptive fields are:</a:t>
            </a:r>
          </a:p>
        </p:txBody>
      </p:sp>
      <p:sp>
        <p:nvSpPr>
          <p:cNvPr id="49171" name="Text Box 21"/>
          <p:cNvSpPr txBox="1">
            <a:spLocks noChangeArrowheads="1"/>
          </p:cNvSpPr>
          <p:nvPr/>
        </p:nvSpPr>
        <p:spPr bwMode="auto">
          <a:xfrm>
            <a:off x="6705600" y="3962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  <a:latin typeface="Times New Roman" pitchFamily="18" charset="0"/>
              </a:rPr>
              <a:t>Receptive fields are: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5029200" y="2438400"/>
            <a:ext cx="28194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838200" y="2438400"/>
            <a:ext cx="28194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0180" name="Picture 4" descr="brain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4800"/>
            <a:ext cx="2057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 descr="brain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800"/>
            <a:ext cx="22098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Line 6"/>
          <p:cNvSpPr>
            <a:spLocks noChangeShapeType="1"/>
          </p:cNvSpPr>
          <p:nvPr/>
        </p:nvSpPr>
        <p:spPr bwMode="auto">
          <a:xfrm flipV="1">
            <a:off x="5638800" y="1676400"/>
            <a:ext cx="685800" cy="609600"/>
          </a:xfrm>
          <a:prstGeom prst="line">
            <a:avLst/>
          </a:prstGeom>
          <a:noFill/>
          <a:ln w="444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 flipH="1" flipV="1">
            <a:off x="5638800" y="1676400"/>
            <a:ext cx="609600" cy="609600"/>
          </a:xfrm>
          <a:prstGeom prst="line">
            <a:avLst/>
          </a:prstGeom>
          <a:noFill/>
          <a:ln w="444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792" name="Rectangle 8"/>
          <p:cNvSpPr>
            <a:spLocks noChangeArrowheads="1"/>
          </p:cNvSpPr>
          <p:nvPr/>
        </p:nvSpPr>
        <p:spPr bwMode="auto">
          <a:xfrm>
            <a:off x="5562600" y="685800"/>
            <a:ext cx="1905000" cy="762000"/>
          </a:xfrm>
          <a:prstGeom prst="rect">
            <a:avLst/>
          </a:prstGeom>
          <a:solidFill>
            <a:srgbClr val="FFFFFF"/>
          </a:solidFill>
          <a:ln w="1587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240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Monocular Deprivation</a:t>
            </a:r>
            <a:endParaRPr lang="en-US" altLang="en-US" sz="320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1524000" y="762000"/>
            <a:ext cx="1524000" cy="457200"/>
          </a:xfrm>
          <a:prstGeom prst="rect">
            <a:avLst/>
          </a:prstGeom>
          <a:solidFill>
            <a:srgbClr val="FFFFFF"/>
          </a:solidFill>
          <a:ln w="1587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240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Normal</a:t>
            </a:r>
            <a:endParaRPr lang="en-US" altLang="en-US" sz="320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50186" name="Freeform 10"/>
          <p:cNvSpPr>
            <a:spLocks/>
          </p:cNvSpPr>
          <p:nvPr/>
        </p:nvSpPr>
        <p:spPr bwMode="auto">
          <a:xfrm>
            <a:off x="838200" y="2667000"/>
            <a:ext cx="2819400" cy="1371600"/>
          </a:xfrm>
          <a:custGeom>
            <a:avLst/>
            <a:gdLst>
              <a:gd name="T0" fmla="*/ 0 w 2352"/>
              <a:gd name="T1" fmla="*/ 1333144 h 856"/>
              <a:gd name="T2" fmla="*/ 460310 w 2352"/>
              <a:gd name="T3" fmla="*/ 1333144 h 856"/>
              <a:gd name="T4" fmla="*/ 690465 w 2352"/>
              <a:gd name="T5" fmla="*/ 1256232 h 856"/>
              <a:gd name="T6" fmla="*/ 863082 w 2352"/>
              <a:gd name="T7" fmla="*/ 1025495 h 856"/>
              <a:gd name="T8" fmla="*/ 920620 w 2352"/>
              <a:gd name="T9" fmla="*/ 640935 h 856"/>
              <a:gd name="T10" fmla="*/ 1035698 w 2352"/>
              <a:gd name="T11" fmla="*/ 102550 h 856"/>
              <a:gd name="T12" fmla="*/ 1150776 w 2352"/>
              <a:gd name="T13" fmla="*/ 25637 h 856"/>
              <a:gd name="T14" fmla="*/ 1208314 w 2352"/>
              <a:gd name="T15" fmla="*/ 256374 h 856"/>
              <a:gd name="T16" fmla="*/ 1323392 w 2352"/>
              <a:gd name="T17" fmla="*/ 1102407 h 856"/>
              <a:gd name="T18" fmla="*/ 1438469 w 2352"/>
              <a:gd name="T19" fmla="*/ 1256232 h 856"/>
              <a:gd name="T20" fmla="*/ 1726163 w 2352"/>
              <a:gd name="T21" fmla="*/ 1333144 h 856"/>
              <a:gd name="T22" fmla="*/ 1898780 w 2352"/>
              <a:gd name="T23" fmla="*/ 1256232 h 856"/>
              <a:gd name="T24" fmla="*/ 2128935 w 2352"/>
              <a:gd name="T25" fmla="*/ 1256232 h 856"/>
              <a:gd name="T26" fmla="*/ 2244012 w 2352"/>
              <a:gd name="T27" fmla="*/ 794759 h 856"/>
              <a:gd name="T28" fmla="*/ 2301551 w 2352"/>
              <a:gd name="T29" fmla="*/ 487110 h 856"/>
              <a:gd name="T30" fmla="*/ 2416629 w 2352"/>
              <a:gd name="T31" fmla="*/ 487110 h 856"/>
              <a:gd name="T32" fmla="*/ 2531706 w 2352"/>
              <a:gd name="T33" fmla="*/ 1102407 h 856"/>
              <a:gd name="T34" fmla="*/ 2646784 w 2352"/>
              <a:gd name="T35" fmla="*/ 1333144 h 856"/>
              <a:gd name="T36" fmla="*/ 2819400 w 2352"/>
              <a:gd name="T37" fmla="*/ 1333144 h 85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352" h="856">
                <a:moveTo>
                  <a:pt x="0" y="832"/>
                </a:moveTo>
                <a:cubicBezTo>
                  <a:pt x="144" y="836"/>
                  <a:pt x="288" y="840"/>
                  <a:pt x="384" y="832"/>
                </a:cubicBezTo>
                <a:cubicBezTo>
                  <a:pt x="480" y="824"/>
                  <a:pt x="520" y="816"/>
                  <a:pt x="576" y="784"/>
                </a:cubicBezTo>
                <a:cubicBezTo>
                  <a:pt x="632" y="752"/>
                  <a:pt x="688" y="704"/>
                  <a:pt x="720" y="640"/>
                </a:cubicBezTo>
                <a:cubicBezTo>
                  <a:pt x="752" y="576"/>
                  <a:pt x="744" y="496"/>
                  <a:pt x="768" y="400"/>
                </a:cubicBezTo>
                <a:cubicBezTo>
                  <a:pt x="792" y="304"/>
                  <a:pt x="832" y="128"/>
                  <a:pt x="864" y="64"/>
                </a:cubicBezTo>
                <a:cubicBezTo>
                  <a:pt x="896" y="0"/>
                  <a:pt x="936" y="0"/>
                  <a:pt x="960" y="16"/>
                </a:cubicBezTo>
                <a:cubicBezTo>
                  <a:pt x="984" y="32"/>
                  <a:pt x="984" y="48"/>
                  <a:pt x="1008" y="160"/>
                </a:cubicBezTo>
                <a:cubicBezTo>
                  <a:pt x="1032" y="272"/>
                  <a:pt x="1072" y="584"/>
                  <a:pt x="1104" y="688"/>
                </a:cubicBezTo>
                <a:cubicBezTo>
                  <a:pt x="1136" y="792"/>
                  <a:pt x="1144" y="760"/>
                  <a:pt x="1200" y="784"/>
                </a:cubicBezTo>
                <a:cubicBezTo>
                  <a:pt x="1256" y="808"/>
                  <a:pt x="1376" y="832"/>
                  <a:pt x="1440" y="832"/>
                </a:cubicBezTo>
                <a:cubicBezTo>
                  <a:pt x="1504" y="832"/>
                  <a:pt x="1528" y="792"/>
                  <a:pt x="1584" y="784"/>
                </a:cubicBezTo>
                <a:cubicBezTo>
                  <a:pt x="1640" y="776"/>
                  <a:pt x="1728" y="832"/>
                  <a:pt x="1776" y="784"/>
                </a:cubicBezTo>
                <a:cubicBezTo>
                  <a:pt x="1824" y="736"/>
                  <a:pt x="1848" y="576"/>
                  <a:pt x="1872" y="496"/>
                </a:cubicBezTo>
                <a:cubicBezTo>
                  <a:pt x="1896" y="416"/>
                  <a:pt x="1896" y="336"/>
                  <a:pt x="1920" y="304"/>
                </a:cubicBezTo>
                <a:cubicBezTo>
                  <a:pt x="1944" y="272"/>
                  <a:pt x="1984" y="240"/>
                  <a:pt x="2016" y="304"/>
                </a:cubicBezTo>
                <a:cubicBezTo>
                  <a:pt x="2048" y="368"/>
                  <a:pt x="2080" y="600"/>
                  <a:pt x="2112" y="688"/>
                </a:cubicBezTo>
                <a:cubicBezTo>
                  <a:pt x="2144" y="776"/>
                  <a:pt x="2168" y="808"/>
                  <a:pt x="2208" y="832"/>
                </a:cubicBezTo>
                <a:cubicBezTo>
                  <a:pt x="2248" y="856"/>
                  <a:pt x="2328" y="832"/>
                  <a:pt x="2352" y="832"/>
                </a:cubicBez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762000" y="25908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>
                <a:solidFill>
                  <a:schemeClr val="bg2"/>
                </a:solidFill>
                <a:latin typeface="Times New Roman" pitchFamily="18" charset="0"/>
              </a:rPr>
              <a:t>Left</a:t>
            </a:r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4267200" y="838200"/>
            <a:ext cx="0" cy="5486400"/>
          </a:xfrm>
          <a:prstGeom prst="line">
            <a:avLst/>
          </a:prstGeom>
          <a:noFill/>
          <a:ln w="25400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1295400" y="3048000"/>
            <a:ext cx="533400" cy="152400"/>
          </a:xfrm>
          <a:prstGeom prst="line">
            <a:avLst/>
          </a:prstGeom>
          <a:noFill/>
          <a:ln w="25400">
            <a:solidFill>
              <a:schemeClr val="bg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Freeform 14"/>
          <p:cNvSpPr>
            <a:spLocks/>
          </p:cNvSpPr>
          <p:nvPr/>
        </p:nvSpPr>
        <p:spPr bwMode="auto">
          <a:xfrm>
            <a:off x="838200" y="2667000"/>
            <a:ext cx="2819400" cy="1358900"/>
          </a:xfrm>
          <a:custGeom>
            <a:avLst/>
            <a:gdLst>
              <a:gd name="T0" fmla="*/ 0 w 1776"/>
              <a:gd name="T1" fmla="*/ 1320800 h 856"/>
              <a:gd name="T2" fmla="*/ 609600 w 1776"/>
              <a:gd name="T3" fmla="*/ 1320800 h 856"/>
              <a:gd name="T4" fmla="*/ 914400 w 1776"/>
              <a:gd name="T5" fmla="*/ 1092200 h 856"/>
              <a:gd name="T6" fmla="*/ 1066800 w 1776"/>
              <a:gd name="T7" fmla="*/ 177800 h 856"/>
              <a:gd name="T8" fmla="*/ 1143000 w 1776"/>
              <a:gd name="T9" fmla="*/ 25400 h 856"/>
              <a:gd name="T10" fmla="*/ 1219200 w 1776"/>
              <a:gd name="T11" fmla="*/ 330200 h 856"/>
              <a:gd name="T12" fmla="*/ 1371600 w 1776"/>
              <a:gd name="T13" fmla="*/ 1016000 h 856"/>
              <a:gd name="T14" fmla="*/ 1447800 w 1776"/>
              <a:gd name="T15" fmla="*/ 1168400 h 856"/>
              <a:gd name="T16" fmla="*/ 1752600 w 1776"/>
              <a:gd name="T17" fmla="*/ 1244600 h 856"/>
              <a:gd name="T18" fmla="*/ 1981200 w 1776"/>
              <a:gd name="T19" fmla="*/ 1168400 h 856"/>
              <a:gd name="T20" fmla="*/ 2133600 w 1776"/>
              <a:gd name="T21" fmla="*/ 1016000 h 856"/>
              <a:gd name="T22" fmla="*/ 2209800 w 1776"/>
              <a:gd name="T23" fmla="*/ 635000 h 856"/>
              <a:gd name="T24" fmla="*/ 2362200 w 1776"/>
              <a:gd name="T25" fmla="*/ 406400 h 856"/>
              <a:gd name="T26" fmla="*/ 2438400 w 1776"/>
              <a:gd name="T27" fmla="*/ 635000 h 856"/>
              <a:gd name="T28" fmla="*/ 2514600 w 1776"/>
              <a:gd name="T29" fmla="*/ 1092200 h 856"/>
              <a:gd name="T30" fmla="*/ 2667000 w 1776"/>
              <a:gd name="T31" fmla="*/ 1244600 h 856"/>
              <a:gd name="T32" fmla="*/ 2819400 w 1776"/>
              <a:gd name="T33" fmla="*/ 1244600 h 85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776" h="856">
                <a:moveTo>
                  <a:pt x="0" y="832"/>
                </a:moveTo>
                <a:cubicBezTo>
                  <a:pt x="144" y="844"/>
                  <a:pt x="288" y="856"/>
                  <a:pt x="384" y="832"/>
                </a:cubicBezTo>
                <a:cubicBezTo>
                  <a:pt x="480" y="808"/>
                  <a:pt x="528" y="808"/>
                  <a:pt x="576" y="688"/>
                </a:cubicBezTo>
                <a:cubicBezTo>
                  <a:pt x="624" y="568"/>
                  <a:pt x="648" y="224"/>
                  <a:pt x="672" y="112"/>
                </a:cubicBezTo>
                <a:cubicBezTo>
                  <a:pt x="696" y="0"/>
                  <a:pt x="704" y="0"/>
                  <a:pt x="720" y="16"/>
                </a:cubicBezTo>
                <a:cubicBezTo>
                  <a:pt x="736" y="32"/>
                  <a:pt x="744" y="104"/>
                  <a:pt x="768" y="208"/>
                </a:cubicBezTo>
                <a:cubicBezTo>
                  <a:pt x="792" y="312"/>
                  <a:pt x="840" y="552"/>
                  <a:pt x="864" y="640"/>
                </a:cubicBezTo>
                <a:cubicBezTo>
                  <a:pt x="888" y="728"/>
                  <a:pt x="872" y="712"/>
                  <a:pt x="912" y="736"/>
                </a:cubicBezTo>
                <a:cubicBezTo>
                  <a:pt x="952" y="760"/>
                  <a:pt x="1048" y="784"/>
                  <a:pt x="1104" y="784"/>
                </a:cubicBezTo>
                <a:cubicBezTo>
                  <a:pt x="1160" y="784"/>
                  <a:pt x="1208" y="760"/>
                  <a:pt x="1248" y="736"/>
                </a:cubicBezTo>
                <a:cubicBezTo>
                  <a:pt x="1288" y="712"/>
                  <a:pt x="1320" y="696"/>
                  <a:pt x="1344" y="640"/>
                </a:cubicBezTo>
                <a:cubicBezTo>
                  <a:pt x="1368" y="584"/>
                  <a:pt x="1368" y="464"/>
                  <a:pt x="1392" y="400"/>
                </a:cubicBezTo>
                <a:cubicBezTo>
                  <a:pt x="1416" y="336"/>
                  <a:pt x="1464" y="256"/>
                  <a:pt x="1488" y="256"/>
                </a:cubicBezTo>
                <a:cubicBezTo>
                  <a:pt x="1512" y="256"/>
                  <a:pt x="1520" y="328"/>
                  <a:pt x="1536" y="400"/>
                </a:cubicBezTo>
                <a:cubicBezTo>
                  <a:pt x="1552" y="472"/>
                  <a:pt x="1560" y="624"/>
                  <a:pt x="1584" y="688"/>
                </a:cubicBezTo>
                <a:cubicBezTo>
                  <a:pt x="1608" y="752"/>
                  <a:pt x="1648" y="768"/>
                  <a:pt x="1680" y="784"/>
                </a:cubicBezTo>
                <a:cubicBezTo>
                  <a:pt x="1712" y="800"/>
                  <a:pt x="1768" y="784"/>
                  <a:pt x="1776" y="784"/>
                </a:cubicBezTo>
              </a:path>
            </a:pathLst>
          </a:custGeom>
          <a:noFill/>
          <a:ln w="25400" cap="flat">
            <a:solidFill>
              <a:srgbClr val="FFFF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2209800" y="2667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>
                <a:solidFill>
                  <a:srgbClr val="FFFFFF"/>
                </a:solidFill>
                <a:latin typeface="Times New Roman" pitchFamily="18" charset="0"/>
              </a:rPr>
              <a:t>Right</a:t>
            </a:r>
          </a:p>
        </p:txBody>
      </p:sp>
      <p:sp>
        <p:nvSpPr>
          <p:cNvPr id="50192" name="Freeform 16"/>
          <p:cNvSpPr>
            <a:spLocks/>
          </p:cNvSpPr>
          <p:nvPr/>
        </p:nvSpPr>
        <p:spPr bwMode="auto">
          <a:xfrm>
            <a:off x="5029200" y="2667000"/>
            <a:ext cx="2819400" cy="1371600"/>
          </a:xfrm>
          <a:custGeom>
            <a:avLst/>
            <a:gdLst>
              <a:gd name="T0" fmla="*/ 0 w 2352"/>
              <a:gd name="T1" fmla="*/ 1333144 h 856"/>
              <a:gd name="T2" fmla="*/ 460310 w 2352"/>
              <a:gd name="T3" fmla="*/ 1333144 h 856"/>
              <a:gd name="T4" fmla="*/ 690465 w 2352"/>
              <a:gd name="T5" fmla="*/ 1256232 h 856"/>
              <a:gd name="T6" fmla="*/ 863082 w 2352"/>
              <a:gd name="T7" fmla="*/ 1025495 h 856"/>
              <a:gd name="T8" fmla="*/ 920620 w 2352"/>
              <a:gd name="T9" fmla="*/ 640935 h 856"/>
              <a:gd name="T10" fmla="*/ 1035698 w 2352"/>
              <a:gd name="T11" fmla="*/ 102550 h 856"/>
              <a:gd name="T12" fmla="*/ 1150776 w 2352"/>
              <a:gd name="T13" fmla="*/ 25637 h 856"/>
              <a:gd name="T14" fmla="*/ 1208314 w 2352"/>
              <a:gd name="T15" fmla="*/ 256374 h 856"/>
              <a:gd name="T16" fmla="*/ 1323392 w 2352"/>
              <a:gd name="T17" fmla="*/ 1102407 h 856"/>
              <a:gd name="T18" fmla="*/ 1438469 w 2352"/>
              <a:gd name="T19" fmla="*/ 1256232 h 856"/>
              <a:gd name="T20" fmla="*/ 1726163 w 2352"/>
              <a:gd name="T21" fmla="*/ 1333144 h 856"/>
              <a:gd name="T22" fmla="*/ 1898780 w 2352"/>
              <a:gd name="T23" fmla="*/ 1256232 h 856"/>
              <a:gd name="T24" fmla="*/ 2128935 w 2352"/>
              <a:gd name="T25" fmla="*/ 1256232 h 856"/>
              <a:gd name="T26" fmla="*/ 2244012 w 2352"/>
              <a:gd name="T27" fmla="*/ 794759 h 856"/>
              <a:gd name="T28" fmla="*/ 2301551 w 2352"/>
              <a:gd name="T29" fmla="*/ 487110 h 856"/>
              <a:gd name="T30" fmla="*/ 2416629 w 2352"/>
              <a:gd name="T31" fmla="*/ 487110 h 856"/>
              <a:gd name="T32" fmla="*/ 2531706 w 2352"/>
              <a:gd name="T33" fmla="*/ 1102407 h 856"/>
              <a:gd name="T34" fmla="*/ 2646784 w 2352"/>
              <a:gd name="T35" fmla="*/ 1333144 h 856"/>
              <a:gd name="T36" fmla="*/ 2819400 w 2352"/>
              <a:gd name="T37" fmla="*/ 1333144 h 85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352" h="856">
                <a:moveTo>
                  <a:pt x="0" y="832"/>
                </a:moveTo>
                <a:cubicBezTo>
                  <a:pt x="144" y="836"/>
                  <a:pt x="288" y="840"/>
                  <a:pt x="384" y="832"/>
                </a:cubicBezTo>
                <a:cubicBezTo>
                  <a:pt x="480" y="824"/>
                  <a:pt x="520" y="816"/>
                  <a:pt x="576" y="784"/>
                </a:cubicBezTo>
                <a:cubicBezTo>
                  <a:pt x="632" y="752"/>
                  <a:pt x="688" y="704"/>
                  <a:pt x="720" y="640"/>
                </a:cubicBezTo>
                <a:cubicBezTo>
                  <a:pt x="752" y="576"/>
                  <a:pt x="744" y="496"/>
                  <a:pt x="768" y="400"/>
                </a:cubicBezTo>
                <a:cubicBezTo>
                  <a:pt x="792" y="304"/>
                  <a:pt x="832" y="128"/>
                  <a:pt x="864" y="64"/>
                </a:cubicBezTo>
                <a:cubicBezTo>
                  <a:pt x="896" y="0"/>
                  <a:pt x="936" y="0"/>
                  <a:pt x="960" y="16"/>
                </a:cubicBezTo>
                <a:cubicBezTo>
                  <a:pt x="984" y="32"/>
                  <a:pt x="984" y="48"/>
                  <a:pt x="1008" y="160"/>
                </a:cubicBezTo>
                <a:cubicBezTo>
                  <a:pt x="1032" y="272"/>
                  <a:pt x="1072" y="584"/>
                  <a:pt x="1104" y="688"/>
                </a:cubicBezTo>
                <a:cubicBezTo>
                  <a:pt x="1136" y="792"/>
                  <a:pt x="1144" y="760"/>
                  <a:pt x="1200" y="784"/>
                </a:cubicBezTo>
                <a:cubicBezTo>
                  <a:pt x="1256" y="808"/>
                  <a:pt x="1376" y="832"/>
                  <a:pt x="1440" y="832"/>
                </a:cubicBezTo>
                <a:cubicBezTo>
                  <a:pt x="1504" y="832"/>
                  <a:pt x="1528" y="792"/>
                  <a:pt x="1584" y="784"/>
                </a:cubicBezTo>
                <a:cubicBezTo>
                  <a:pt x="1640" y="776"/>
                  <a:pt x="1728" y="832"/>
                  <a:pt x="1776" y="784"/>
                </a:cubicBezTo>
                <a:cubicBezTo>
                  <a:pt x="1824" y="736"/>
                  <a:pt x="1848" y="576"/>
                  <a:pt x="1872" y="496"/>
                </a:cubicBezTo>
                <a:cubicBezTo>
                  <a:pt x="1896" y="416"/>
                  <a:pt x="1896" y="336"/>
                  <a:pt x="1920" y="304"/>
                </a:cubicBezTo>
                <a:cubicBezTo>
                  <a:pt x="1944" y="272"/>
                  <a:pt x="1984" y="240"/>
                  <a:pt x="2016" y="304"/>
                </a:cubicBezTo>
                <a:cubicBezTo>
                  <a:pt x="2048" y="368"/>
                  <a:pt x="2080" y="600"/>
                  <a:pt x="2112" y="688"/>
                </a:cubicBezTo>
                <a:cubicBezTo>
                  <a:pt x="2144" y="776"/>
                  <a:pt x="2168" y="808"/>
                  <a:pt x="2208" y="832"/>
                </a:cubicBezTo>
                <a:cubicBezTo>
                  <a:pt x="2248" y="856"/>
                  <a:pt x="2328" y="832"/>
                  <a:pt x="2352" y="832"/>
                </a:cubicBez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3" name="Freeform 17"/>
          <p:cNvSpPr>
            <a:spLocks/>
          </p:cNvSpPr>
          <p:nvPr/>
        </p:nvSpPr>
        <p:spPr bwMode="auto">
          <a:xfrm>
            <a:off x="5029200" y="3429000"/>
            <a:ext cx="2895600" cy="546100"/>
          </a:xfrm>
          <a:custGeom>
            <a:avLst/>
            <a:gdLst>
              <a:gd name="T0" fmla="*/ 0 w 1824"/>
              <a:gd name="T1" fmla="*/ 495300 h 344"/>
              <a:gd name="T2" fmla="*/ 609600 w 1824"/>
              <a:gd name="T3" fmla="*/ 495300 h 344"/>
              <a:gd name="T4" fmla="*/ 990600 w 1824"/>
              <a:gd name="T5" fmla="*/ 190500 h 344"/>
              <a:gd name="T6" fmla="*/ 1143000 w 1824"/>
              <a:gd name="T7" fmla="*/ 38100 h 344"/>
              <a:gd name="T8" fmla="*/ 1219200 w 1824"/>
              <a:gd name="T9" fmla="*/ 38100 h 344"/>
              <a:gd name="T10" fmla="*/ 1371600 w 1824"/>
              <a:gd name="T11" fmla="*/ 266700 h 344"/>
              <a:gd name="T12" fmla="*/ 1524000 w 1824"/>
              <a:gd name="T13" fmla="*/ 419100 h 344"/>
              <a:gd name="T14" fmla="*/ 1828800 w 1824"/>
              <a:gd name="T15" fmla="*/ 495300 h 344"/>
              <a:gd name="T16" fmla="*/ 2133600 w 1824"/>
              <a:gd name="T17" fmla="*/ 419100 h 344"/>
              <a:gd name="T18" fmla="*/ 2362200 w 1824"/>
              <a:gd name="T19" fmla="*/ 342900 h 344"/>
              <a:gd name="T20" fmla="*/ 2514600 w 1824"/>
              <a:gd name="T21" fmla="*/ 266700 h 344"/>
              <a:gd name="T22" fmla="*/ 2667000 w 1824"/>
              <a:gd name="T23" fmla="*/ 419100 h 344"/>
              <a:gd name="T24" fmla="*/ 2895600 w 1824"/>
              <a:gd name="T25" fmla="*/ 495300 h 3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24" h="344">
                <a:moveTo>
                  <a:pt x="0" y="312"/>
                </a:moveTo>
                <a:cubicBezTo>
                  <a:pt x="140" y="328"/>
                  <a:pt x="280" y="344"/>
                  <a:pt x="384" y="312"/>
                </a:cubicBezTo>
                <a:cubicBezTo>
                  <a:pt x="488" y="280"/>
                  <a:pt x="568" y="168"/>
                  <a:pt x="624" y="120"/>
                </a:cubicBezTo>
                <a:cubicBezTo>
                  <a:pt x="680" y="72"/>
                  <a:pt x="696" y="40"/>
                  <a:pt x="720" y="24"/>
                </a:cubicBezTo>
                <a:cubicBezTo>
                  <a:pt x="744" y="8"/>
                  <a:pt x="744" y="0"/>
                  <a:pt x="768" y="24"/>
                </a:cubicBezTo>
                <a:cubicBezTo>
                  <a:pt x="792" y="48"/>
                  <a:pt x="832" y="128"/>
                  <a:pt x="864" y="168"/>
                </a:cubicBezTo>
                <a:cubicBezTo>
                  <a:pt x="896" y="208"/>
                  <a:pt x="912" y="240"/>
                  <a:pt x="960" y="264"/>
                </a:cubicBezTo>
                <a:cubicBezTo>
                  <a:pt x="1008" y="288"/>
                  <a:pt x="1088" y="312"/>
                  <a:pt x="1152" y="312"/>
                </a:cubicBezTo>
                <a:cubicBezTo>
                  <a:pt x="1216" y="312"/>
                  <a:pt x="1288" y="280"/>
                  <a:pt x="1344" y="264"/>
                </a:cubicBezTo>
                <a:cubicBezTo>
                  <a:pt x="1400" y="248"/>
                  <a:pt x="1448" y="232"/>
                  <a:pt x="1488" y="216"/>
                </a:cubicBezTo>
                <a:cubicBezTo>
                  <a:pt x="1528" y="200"/>
                  <a:pt x="1552" y="160"/>
                  <a:pt x="1584" y="168"/>
                </a:cubicBezTo>
                <a:cubicBezTo>
                  <a:pt x="1616" y="176"/>
                  <a:pt x="1640" y="240"/>
                  <a:pt x="1680" y="264"/>
                </a:cubicBezTo>
                <a:cubicBezTo>
                  <a:pt x="1720" y="288"/>
                  <a:pt x="1800" y="304"/>
                  <a:pt x="1824" y="312"/>
                </a:cubicBezTo>
              </a:path>
            </a:pathLst>
          </a:custGeom>
          <a:noFill/>
          <a:ln w="25400" cap="flat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Text Box 18"/>
          <p:cNvSpPr txBox="1">
            <a:spLocks noChangeArrowheads="1"/>
          </p:cNvSpPr>
          <p:nvPr/>
        </p:nvSpPr>
        <p:spPr bwMode="auto">
          <a:xfrm rot="-5400000">
            <a:off x="-141287" y="5092700"/>
            <a:ext cx="1289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  <a:latin typeface="Times New Roman" pitchFamily="18" charset="0"/>
              </a:rPr>
              <a:t>% of cells</a:t>
            </a:r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 bwMode="auto">
          <a:xfrm>
            <a:off x="2057400" y="6461125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  <a:latin typeface="Times New Roman" pitchFamily="18" charset="0"/>
              </a:rPr>
              <a:t>group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6324600" y="6461125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rgbClr val="FFFFFF"/>
                </a:solidFill>
                <a:latin typeface="Times New Roman" pitchFamily="18" charset="0"/>
              </a:rPr>
              <a:t>group</a:t>
            </a:r>
          </a:p>
        </p:txBody>
      </p:sp>
      <p:sp>
        <p:nvSpPr>
          <p:cNvPr id="50197" name="Line 21"/>
          <p:cNvSpPr>
            <a:spLocks noChangeShapeType="1"/>
          </p:cNvSpPr>
          <p:nvPr/>
        </p:nvSpPr>
        <p:spPr bwMode="auto">
          <a:xfrm>
            <a:off x="2743200" y="3124200"/>
            <a:ext cx="304800" cy="5334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22"/>
          <p:cNvSpPr>
            <a:spLocks noChangeShapeType="1"/>
          </p:cNvSpPr>
          <p:nvPr/>
        </p:nvSpPr>
        <p:spPr bwMode="auto">
          <a:xfrm>
            <a:off x="5715000" y="2971800"/>
            <a:ext cx="2286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23"/>
          <p:cNvSpPr>
            <a:spLocks noChangeShapeType="1"/>
          </p:cNvSpPr>
          <p:nvPr/>
        </p:nvSpPr>
        <p:spPr bwMode="auto">
          <a:xfrm>
            <a:off x="6858000" y="3429000"/>
            <a:ext cx="152400" cy="304800"/>
          </a:xfrm>
          <a:prstGeom prst="line">
            <a:avLst/>
          </a:prstGeom>
          <a:noFill/>
          <a:ln w="25400">
            <a:solidFill>
              <a:schemeClr val="bg2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6019800" y="4038600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>
                <a:solidFill>
                  <a:srgbClr val="FFFFFF"/>
                </a:solidFill>
                <a:latin typeface="Times New Roman" pitchFamily="18" charset="0"/>
              </a:rPr>
              <a:t>angle</a:t>
            </a:r>
            <a:endParaRPr lang="en-US" altLang="en-US" b="1">
              <a:latin typeface="Helvetica" pitchFamily="34" charset="0"/>
            </a:endParaRP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1828800" y="4038600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1">
                <a:solidFill>
                  <a:srgbClr val="FFFFFF"/>
                </a:solidFill>
                <a:latin typeface="Times New Roman" pitchFamily="18" charset="0"/>
              </a:rPr>
              <a:t>angle</a:t>
            </a:r>
            <a:endParaRPr lang="en-US" altLang="en-US" b="1">
              <a:latin typeface="Helvetica" pitchFamily="34" charset="0"/>
            </a:endParaRPr>
          </a:p>
        </p:txBody>
      </p:sp>
      <p:sp>
        <p:nvSpPr>
          <p:cNvPr id="50202" name="Text Box 26"/>
          <p:cNvSpPr txBox="1">
            <a:spLocks noChangeArrowheads="1"/>
          </p:cNvSpPr>
          <p:nvPr/>
        </p:nvSpPr>
        <p:spPr bwMode="auto">
          <a:xfrm rot="-5465547">
            <a:off x="-640556" y="3002757"/>
            <a:ext cx="2260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 b="1">
                <a:solidFill>
                  <a:srgbClr val="FFFFFF"/>
                </a:solidFill>
                <a:latin typeface="Times New Roman" pitchFamily="18" charset="0"/>
              </a:rPr>
              <a:t>Response (spikes/sec)</a:t>
            </a:r>
            <a:endParaRPr lang="en-US" altLang="en-US" b="1">
              <a:latin typeface="Helvetica" pitchFamily="34" charset="0"/>
            </a:endParaRPr>
          </a:p>
        </p:txBody>
      </p:sp>
      <p:grpSp>
        <p:nvGrpSpPr>
          <p:cNvPr id="50203" name="Group 27"/>
          <p:cNvGrpSpPr>
            <a:grpSpLocks/>
          </p:cNvGrpSpPr>
          <p:nvPr/>
        </p:nvGrpSpPr>
        <p:grpSpPr bwMode="auto">
          <a:xfrm>
            <a:off x="990600" y="4419600"/>
            <a:ext cx="2601913" cy="1820863"/>
            <a:chOff x="624" y="2880"/>
            <a:chExt cx="1639" cy="1147"/>
          </a:xfrm>
        </p:grpSpPr>
        <p:sp>
          <p:nvSpPr>
            <p:cNvPr id="50272" name="Line 28"/>
            <p:cNvSpPr>
              <a:spLocks noChangeShapeType="1"/>
            </p:cNvSpPr>
            <p:nvPr/>
          </p:nvSpPr>
          <p:spPr bwMode="auto">
            <a:xfrm>
              <a:off x="624" y="2976"/>
              <a:ext cx="1636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73" name="Line 29"/>
            <p:cNvSpPr>
              <a:spLocks noChangeShapeType="1"/>
            </p:cNvSpPr>
            <p:nvPr/>
          </p:nvSpPr>
          <p:spPr bwMode="auto">
            <a:xfrm>
              <a:off x="626" y="4026"/>
              <a:ext cx="1636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74" name="Line 30"/>
            <p:cNvSpPr>
              <a:spLocks noChangeShapeType="1"/>
            </p:cNvSpPr>
            <p:nvPr/>
          </p:nvSpPr>
          <p:spPr bwMode="auto">
            <a:xfrm flipV="1">
              <a:off x="2262" y="2978"/>
              <a:ext cx="1" cy="1048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75" name="Line 31"/>
            <p:cNvSpPr>
              <a:spLocks noChangeShapeType="1"/>
            </p:cNvSpPr>
            <p:nvPr/>
          </p:nvSpPr>
          <p:spPr bwMode="auto">
            <a:xfrm flipV="1">
              <a:off x="626" y="2978"/>
              <a:ext cx="1" cy="1048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76" name="Line 32"/>
            <p:cNvSpPr>
              <a:spLocks noChangeShapeType="1"/>
            </p:cNvSpPr>
            <p:nvPr/>
          </p:nvSpPr>
          <p:spPr bwMode="auto">
            <a:xfrm>
              <a:off x="626" y="4026"/>
              <a:ext cx="1636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77" name="Line 33"/>
            <p:cNvSpPr>
              <a:spLocks noChangeShapeType="1"/>
            </p:cNvSpPr>
            <p:nvPr/>
          </p:nvSpPr>
          <p:spPr bwMode="auto">
            <a:xfrm flipV="1">
              <a:off x="626" y="2978"/>
              <a:ext cx="1" cy="1048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78" name="Line 34"/>
            <p:cNvSpPr>
              <a:spLocks noChangeShapeType="1"/>
            </p:cNvSpPr>
            <p:nvPr/>
          </p:nvSpPr>
          <p:spPr bwMode="auto">
            <a:xfrm flipV="1">
              <a:off x="830" y="4014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79" name="Line 35"/>
            <p:cNvSpPr>
              <a:spLocks noChangeShapeType="1"/>
            </p:cNvSpPr>
            <p:nvPr/>
          </p:nvSpPr>
          <p:spPr bwMode="auto">
            <a:xfrm>
              <a:off x="830" y="2978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0" name="Line 36"/>
            <p:cNvSpPr>
              <a:spLocks noChangeShapeType="1"/>
            </p:cNvSpPr>
            <p:nvPr/>
          </p:nvSpPr>
          <p:spPr bwMode="auto">
            <a:xfrm flipV="1">
              <a:off x="1034" y="4014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1" name="Line 37"/>
            <p:cNvSpPr>
              <a:spLocks noChangeShapeType="1"/>
            </p:cNvSpPr>
            <p:nvPr/>
          </p:nvSpPr>
          <p:spPr bwMode="auto">
            <a:xfrm>
              <a:off x="1034" y="2978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2" name="Line 38"/>
            <p:cNvSpPr>
              <a:spLocks noChangeShapeType="1"/>
            </p:cNvSpPr>
            <p:nvPr/>
          </p:nvSpPr>
          <p:spPr bwMode="auto">
            <a:xfrm flipV="1">
              <a:off x="1238" y="4014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3" name="Line 39"/>
            <p:cNvSpPr>
              <a:spLocks noChangeShapeType="1"/>
            </p:cNvSpPr>
            <p:nvPr/>
          </p:nvSpPr>
          <p:spPr bwMode="auto">
            <a:xfrm>
              <a:off x="1238" y="2978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4" name="Line 40"/>
            <p:cNvSpPr>
              <a:spLocks noChangeShapeType="1"/>
            </p:cNvSpPr>
            <p:nvPr/>
          </p:nvSpPr>
          <p:spPr bwMode="auto">
            <a:xfrm flipV="1">
              <a:off x="1446" y="4014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5" name="Line 41"/>
            <p:cNvSpPr>
              <a:spLocks noChangeShapeType="1"/>
            </p:cNvSpPr>
            <p:nvPr/>
          </p:nvSpPr>
          <p:spPr bwMode="auto">
            <a:xfrm>
              <a:off x="1440" y="2880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6" name="Line 42"/>
            <p:cNvSpPr>
              <a:spLocks noChangeShapeType="1"/>
            </p:cNvSpPr>
            <p:nvPr/>
          </p:nvSpPr>
          <p:spPr bwMode="auto">
            <a:xfrm flipV="1">
              <a:off x="1650" y="4014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7" name="Line 43"/>
            <p:cNvSpPr>
              <a:spLocks noChangeShapeType="1"/>
            </p:cNvSpPr>
            <p:nvPr/>
          </p:nvSpPr>
          <p:spPr bwMode="auto">
            <a:xfrm>
              <a:off x="1650" y="2978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8" name="Line 44"/>
            <p:cNvSpPr>
              <a:spLocks noChangeShapeType="1"/>
            </p:cNvSpPr>
            <p:nvPr/>
          </p:nvSpPr>
          <p:spPr bwMode="auto">
            <a:xfrm flipV="1">
              <a:off x="1854" y="4014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89" name="Line 45"/>
            <p:cNvSpPr>
              <a:spLocks noChangeShapeType="1"/>
            </p:cNvSpPr>
            <p:nvPr/>
          </p:nvSpPr>
          <p:spPr bwMode="auto">
            <a:xfrm>
              <a:off x="1854" y="2978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0" name="Line 46"/>
            <p:cNvSpPr>
              <a:spLocks noChangeShapeType="1"/>
            </p:cNvSpPr>
            <p:nvPr/>
          </p:nvSpPr>
          <p:spPr bwMode="auto">
            <a:xfrm flipV="1">
              <a:off x="2058" y="4014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1" name="Line 47"/>
            <p:cNvSpPr>
              <a:spLocks noChangeShapeType="1"/>
            </p:cNvSpPr>
            <p:nvPr/>
          </p:nvSpPr>
          <p:spPr bwMode="auto">
            <a:xfrm>
              <a:off x="2058" y="2978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2" name="Line 48"/>
            <p:cNvSpPr>
              <a:spLocks noChangeShapeType="1"/>
            </p:cNvSpPr>
            <p:nvPr/>
          </p:nvSpPr>
          <p:spPr bwMode="auto">
            <a:xfrm>
              <a:off x="626" y="4026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3" name="Line 49"/>
            <p:cNvSpPr>
              <a:spLocks noChangeShapeType="1"/>
            </p:cNvSpPr>
            <p:nvPr/>
          </p:nvSpPr>
          <p:spPr bwMode="auto">
            <a:xfrm flipH="1">
              <a:off x="2247" y="4026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4" name="Line 50"/>
            <p:cNvSpPr>
              <a:spLocks noChangeShapeType="1"/>
            </p:cNvSpPr>
            <p:nvPr/>
          </p:nvSpPr>
          <p:spPr bwMode="auto">
            <a:xfrm>
              <a:off x="626" y="3817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5" name="Line 51"/>
            <p:cNvSpPr>
              <a:spLocks noChangeShapeType="1"/>
            </p:cNvSpPr>
            <p:nvPr/>
          </p:nvSpPr>
          <p:spPr bwMode="auto">
            <a:xfrm flipH="1">
              <a:off x="2247" y="3817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6" name="Line 52"/>
            <p:cNvSpPr>
              <a:spLocks noChangeShapeType="1"/>
            </p:cNvSpPr>
            <p:nvPr/>
          </p:nvSpPr>
          <p:spPr bwMode="auto">
            <a:xfrm>
              <a:off x="626" y="3608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7" name="Line 53"/>
            <p:cNvSpPr>
              <a:spLocks noChangeShapeType="1"/>
            </p:cNvSpPr>
            <p:nvPr/>
          </p:nvSpPr>
          <p:spPr bwMode="auto">
            <a:xfrm flipH="1">
              <a:off x="2247" y="3608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8" name="Line 54"/>
            <p:cNvSpPr>
              <a:spLocks noChangeShapeType="1"/>
            </p:cNvSpPr>
            <p:nvPr/>
          </p:nvSpPr>
          <p:spPr bwMode="auto">
            <a:xfrm>
              <a:off x="626" y="3396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99" name="Line 55"/>
            <p:cNvSpPr>
              <a:spLocks noChangeShapeType="1"/>
            </p:cNvSpPr>
            <p:nvPr/>
          </p:nvSpPr>
          <p:spPr bwMode="auto">
            <a:xfrm flipH="1">
              <a:off x="2247" y="3396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0" name="Line 56"/>
            <p:cNvSpPr>
              <a:spLocks noChangeShapeType="1"/>
            </p:cNvSpPr>
            <p:nvPr/>
          </p:nvSpPr>
          <p:spPr bwMode="auto">
            <a:xfrm>
              <a:off x="626" y="3187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1" name="Line 57"/>
            <p:cNvSpPr>
              <a:spLocks noChangeShapeType="1"/>
            </p:cNvSpPr>
            <p:nvPr/>
          </p:nvSpPr>
          <p:spPr bwMode="auto">
            <a:xfrm flipH="1">
              <a:off x="2247" y="3187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2" name="Line 58"/>
            <p:cNvSpPr>
              <a:spLocks noChangeShapeType="1"/>
            </p:cNvSpPr>
            <p:nvPr/>
          </p:nvSpPr>
          <p:spPr bwMode="auto">
            <a:xfrm>
              <a:off x="626" y="2978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3" name="Line 59"/>
            <p:cNvSpPr>
              <a:spLocks noChangeShapeType="1"/>
            </p:cNvSpPr>
            <p:nvPr/>
          </p:nvSpPr>
          <p:spPr bwMode="auto">
            <a:xfrm flipH="1">
              <a:off x="2247" y="2978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4" name="Line 60"/>
            <p:cNvSpPr>
              <a:spLocks noChangeShapeType="1"/>
            </p:cNvSpPr>
            <p:nvPr/>
          </p:nvSpPr>
          <p:spPr bwMode="auto">
            <a:xfrm flipV="1">
              <a:off x="2262" y="2978"/>
              <a:ext cx="1" cy="1048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05" name="Rectangle 61"/>
            <p:cNvSpPr>
              <a:spLocks noChangeArrowheads="1"/>
            </p:cNvSpPr>
            <p:nvPr/>
          </p:nvSpPr>
          <p:spPr bwMode="auto">
            <a:xfrm>
              <a:off x="747" y="3328"/>
              <a:ext cx="166" cy="698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06" name="Rectangle 62"/>
            <p:cNvSpPr>
              <a:spLocks noChangeArrowheads="1"/>
            </p:cNvSpPr>
            <p:nvPr/>
          </p:nvSpPr>
          <p:spPr bwMode="auto">
            <a:xfrm>
              <a:off x="747" y="3328"/>
              <a:ext cx="166" cy="698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07" name="Rectangle 63"/>
            <p:cNvSpPr>
              <a:spLocks noChangeArrowheads="1"/>
            </p:cNvSpPr>
            <p:nvPr/>
          </p:nvSpPr>
          <p:spPr bwMode="auto">
            <a:xfrm>
              <a:off x="955" y="3445"/>
              <a:ext cx="162" cy="581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08" name="Rectangle 64"/>
            <p:cNvSpPr>
              <a:spLocks noChangeArrowheads="1"/>
            </p:cNvSpPr>
            <p:nvPr/>
          </p:nvSpPr>
          <p:spPr bwMode="auto">
            <a:xfrm>
              <a:off x="955" y="3445"/>
              <a:ext cx="162" cy="581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09" name="Rectangle 65"/>
            <p:cNvSpPr>
              <a:spLocks noChangeArrowheads="1"/>
            </p:cNvSpPr>
            <p:nvPr/>
          </p:nvSpPr>
          <p:spPr bwMode="auto">
            <a:xfrm>
              <a:off x="1159" y="3270"/>
              <a:ext cx="162" cy="756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10" name="Rectangle 66"/>
            <p:cNvSpPr>
              <a:spLocks noChangeArrowheads="1"/>
            </p:cNvSpPr>
            <p:nvPr/>
          </p:nvSpPr>
          <p:spPr bwMode="auto">
            <a:xfrm>
              <a:off x="1159" y="3270"/>
              <a:ext cx="162" cy="756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11" name="Rectangle 67"/>
            <p:cNvSpPr>
              <a:spLocks noChangeArrowheads="1"/>
            </p:cNvSpPr>
            <p:nvPr/>
          </p:nvSpPr>
          <p:spPr bwMode="auto">
            <a:xfrm>
              <a:off x="1363" y="3181"/>
              <a:ext cx="162" cy="845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12" name="Rectangle 68"/>
            <p:cNvSpPr>
              <a:spLocks noChangeArrowheads="1"/>
            </p:cNvSpPr>
            <p:nvPr/>
          </p:nvSpPr>
          <p:spPr bwMode="auto">
            <a:xfrm>
              <a:off x="1363" y="3181"/>
              <a:ext cx="162" cy="845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13" name="Rectangle 69"/>
            <p:cNvSpPr>
              <a:spLocks noChangeArrowheads="1"/>
            </p:cNvSpPr>
            <p:nvPr/>
          </p:nvSpPr>
          <p:spPr bwMode="auto">
            <a:xfrm>
              <a:off x="1573" y="3414"/>
              <a:ext cx="162" cy="612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14" name="Rectangle 70"/>
            <p:cNvSpPr>
              <a:spLocks noChangeArrowheads="1"/>
            </p:cNvSpPr>
            <p:nvPr/>
          </p:nvSpPr>
          <p:spPr bwMode="auto">
            <a:xfrm>
              <a:off x="1567" y="3414"/>
              <a:ext cx="162" cy="612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15" name="Rectangle 71"/>
            <p:cNvSpPr>
              <a:spLocks noChangeArrowheads="1"/>
            </p:cNvSpPr>
            <p:nvPr/>
          </p:nvSpPr>
          <p:spPr bwMode="auto">
            <a:xfrm>
              <a:off x="1771" y="3623"/>
              <a:ext cx="162" cy="403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16" name="Rectangle 72"/>
            <p:cNvSpPr>
              <a:spLocks noChangeArrowheads="1"/>
            </p:cNvSpPr>
            <p:nvPr/>
          </p:nvSpPr>
          <p:spPr bwMode="auto">
            <a:xfrm>
              <a:off x="1771" y="3623"/>
              <a:ext cx="162" cy="403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17" name="Rectangle 73"/>
            <p:cNvSpPr>
              <a:spLocks noChangeArrowheads="1"/>
            </p:cNvSpPr>
            <p:nvPr/>
          </p:nvSpPr>
          <p:spPr bwMode="auto">
            <a:xfrm>
              <a:off x="1975" y="3707"/>
              <a:ext cx="166" cy="319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18" name="Rectangle 74"/>
            <p:cNvSpPr>
              <a:spLocks noChangeArrowheads="1"/>
            </p:cNvSpPr>
            <p:nvPr/>
          </p:nvSpPr>
          <p:spPr bwMode="auto">
            <a:xfrm>
              <a:off x="1975" y="3707"/>
              <a:ext cx="166" cy="319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50204" name="Text Box 75"/>
          <p:cNvSpPr txBox="1">
            <a:spLocks noChangeArrowheads="1"/>
          </p:cNvSpPr>
          <p:nvPr/>
        </p:nvSpPr>
        <p:spPr bwMode="auto">
          <a:xfrm>
            <a:off x="1143000" y="6172200"/>
            <a:ext cx="22875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 b="1">
                <a:solidFill>
                  <a:srgbClr val="FFFFFF"/>
                </a:solidFill>
                <a:latin typeface="Helvetica" pitchFamily="34" charset="0"/>
              </a:rPr>
              <a:t> 1   2    3   4    5    6    7</a:t>
            </a:r>
            <a:endParaRPr lang="en-US" altLang="en-US" sz="1600" b="1">
              <a:latin typeface="Helvetica" pitchFamily="34" charset="0"/>
            </a:endParaRPr>
          </a:p>
        </p:txBody>
      </p:sp>
      <p:sp>
        <p:nvSpPr>
          <p:cNvPr id="50205" name="Text Box 76"/>
          <p:cNvSpPr txBox="1">
            <a:spLocks noChangeArrowheads="1"/>
          </p:cNvSpPr>
          <p:nvPr/>
        </p:nvSpPr>
        <p:spPr bwMode="auto">
          <a:xfrm>
            <a:off x="609600" y="5715000"/>
            <a:ext cx="409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 b="1">
                <a:solidFill>
                  <a:srgbClr val="FFFFFF"/>
                </a:solidFill>
                <a:latin typeface="Helvetica" pitchFamily="34" charset="0"/>
              </a:rPr>
              <a:t>10</a:t>
            </a:r>
            <a:endParaRPr lang="en-US" altLang="en-US" sz="1600" b="1">
              <a:latin typeface="Helvetica" pitchFamily="34" charset="0"/>
            </a:endParaRPr>
          </a:p>
        </p:txBody>
      </p:sp>
      <p:sp>
        <p:nvSpPr>
          <p:cNvPr id="50206" name="Text Box 77"/>
          <p:cNvSpPr txBox="1">
            <a:spLocks noChangeArrowheads="1"/>
          </p:cNvSpPr>
          <p:nvPr/>
        </p:nvSpPr>
        <p:spPr bwMode="auto">
          <a:xfrm>
            <a:off x="609600" y="4724400"/>
            <a:ext cx="409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 b="1">
                <a:solidFill>
                  <a:srgbClr val="FFFFFF"/>
                </a:solidFill>
                <a:latin typeface="Helvetica" pitchFamily="34" charset="0"/>
              </a:rPr>
              <a:t>20</a:t>
            </a:r>
            <a:endParaRPr lang="en-US" altLang="en-US" sz="1600" b="1">
              <a:latin typeface="Helvetica" pitchFamily="34" charset="0"/>
            </a:endParaRPr>
          </a:p>
        </p:txBody>
      </p:sp>
      <p:grpSp>
        <p:nvGrpSpPr>
          <p:cNvPr id="50207" name="Group 78"/>
          <p:cNvGrpSpPr>
            <a:grpSpLocks/>
          </p:cNvGrpSpPr>
          <p:nvPr/>
        </p:nvGrpSpPr>
        <p:grpSpPr bwMode="auto">
          <a:xfrm>
            <a:off x="5184775" y="4651375"/>
            <a:ext cx="2598738" cy="1665288"/>
            <a:chOff x="3266" y="2930"/>
            <a:chExt cx="1637" cy="1049"/>
          </a:xfrm>
        </p:grpSpPr>
        <p:sp>
          <p:nvSpPr>
            <p:cNvPr id="50217" name="Rectangle 79"/>
            <p:cNvSpPr>
              <a:spLocks noChangeArrowheads="1"/>
            </p:cNvSpPr>
            <p:nvPr/>
          </p:nvSpPr>
          <p:spPr bwMode="auto">
            <a:xfrm>
              <a:off x="3266" y="2930"/>
              <a:ext cx="1636" cy="1048"/>
            </a:xfrm>
            <a:prstGeom prst="rect">
              <a:avLst/>
            </a:prstGeom>
            <a:noFill/>
            <a:ln w="63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18" name="Line 80"/>
            <p:cNvSpPr>
              <a:spLocks noChangeShapeType="1"/>
            </p:cNvSpPr>
            <p:nvPr/>
          </p:nvSpPr>
          <p:spPr bwMode="auto">
            <a:xfrm>
              <a:off x="3266" y="2930"/>
              <a:ext cx="1636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9" name="Line 81"/>
            <p:cNvSpPr>
              <a:spLocks noChangeShapeType="1"/>
            </p:cNvSpPr>
            <p:nvPr/>
          </p:nvSpPr>
          <p:spPr bwMode="auto">
            <a:xfrm>
              <a:off x="3266" y="3978"/>
              <a:ext cx="1636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0" name="Line 82"/>
            <p:cNvSpPr>
              <a:spLocks noChangeShapeType="1"/>
            </p:cNvSpPr>
            <p:nvPr/>
          </p:nvSpPr>
          <p:spPr bwMode="auto">
            <a:xfrm flipV="1">
              <a:off x="4902" y="2930"/>
              <a:ext cx="1" cy="1048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1" name="Line 83"/>
            <p:cNvSpPr>
              <a:spLocks noChangeShapeType="1"/>
            </p:cNvSpPr>
            <p:nvPr/>
          </p:nvSpPr>
          <p:spPr bwMode="auto">
            <a:xfrm flipV="1">
              <a:off x="3266" y="2930"/>
              <a:ext cx="1" cy="1048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2" name="Line 84"/>
            <p:cNvSpPr>
              <a:spLocks noChangeShapeType="1"/>
            </p:cNvSpPr>
            <p:nvPr/>
          </p:nvSpPr>
          <p:spPr bwMode="auto">
            <a:xfrm>
              <a:off x="3266" y="3978"/>
              <a:ext cx="1636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3" name="Line 85"/>
            <p:cNvSpPr>
              <a:spLocks noChangeShapeType="1"/>
            </p:cNvSpPr>
            <p:nvPr/>
          </p:nvSpPr>
          <p:spPr bwMode="auto">
            <a:xfrm flipV="1">
              <a:off x="3266" y="2930"/>
              <a:ext cx="1" cy="1048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4" name="Line 86"/>
            <p:cNvSpPr>
              <a:spLocks noChangeShapeType="1"/>
            </p:cNvSpPr>
            <p:nvPr/>
          </p:nvSpPr>
          <p:spPr bwMode="auto">
            <a:xfrm flipV="1">
              <a:off x="3470" y="3966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5" name="Line 87"/>
            <p:cNvSpPr>
              <a:spLocks noChangeShapeType="1"/>
            </p:cNvSpPr>
            <p:nvPr/>
          </p:nvSpPr>
          <p:spPr bwMode="auto">
            <a:xfrm>
              <a:off x="3470" y="2930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6" name="Line 88"/>
            <p:cNvSpPr>
              <a:spLocks noChangeShapeType="1"/>
            </p:cNvSpPr>
            <p:nvPr/>
          </p:nvSpPr>
          <p:spPr bwMode="auto">
            <a:xfrm flipV="1">
              <a:off x="3674" y="3966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7" name="Line 89"/>
            <p:cNvSpPr>
              <a:spLocks noChangeShapeType="1"/>
            </p:cNvSpPr>
            <p:nvPr/>
          </p:nvSpPr>
          <p:spPr bwMode="auto">
            <a:xfrm>
              <a:off x="3674" y="2930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8" name="Line 90"/>
            <p:cNvSpPr>
              <a:spLocks noChangeShapeType="1"/>
            </p:cNvSpPr>
            <p:nvPr/>
          </p:nvSpPr>
          <p:spPr bwMode="auto">
            <a:xfrm flipV="1">
              <a:off x="3878" y="3966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9" name="Line 91"/>
            <p:cNvSpPr>
              <a:spLocks noChangeShapeType="1"/>
            </p:cNvSpPr>
            <p:nvPr/>
          </p:nvSpPr>
          <p:spPr bwMode="auto">
            <a:xfrm>
              <a:off x="3878" y="2930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0" name="Line 92"/>
            <p:cNvSpPr>
              <a:spLocks noChangeShapeType="1"/>
            </p:cNvSpPr>
            <p:nvPr/>
          </p:nvSpPr>
          <p:spPr bwMode="auto">
            <a:xfrm flipV="1">
              <a:off x="4086" y="3966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1" name="Line 93"/>
            <p:cNvSpPr>
              <a:spLocks noChangeShapeType="1"/>
            </p:cNvSpPr>
            <p:nvPr/>
          </p:nvSpPr>
          <p:spPr bwMode="auto">
            <a:xfrm>
              <a:off x="4086" y="2930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2" name="Line 94"/>
            <p:cNvSpPr>
              <a:spLocks noChangeShapeType="1"/>
            </p:cNvSpPr>
            <p:nvPr/>
          </p:nvSpPr>
          <p:spPr bwMode="auto">
            <a:xfrm flipV="1">
              <a:off x="4290" y="3966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3" name="Line 95"/>
            <p:cNvSpPr>
              <a:spLocks noChangeShapeType="1"/>
            </p:cNvSpPr>
            <p:nvPr/>
          </p:nvSpPr>
          <p:spPr bwMode="auto">
            <a:xfrm>
              <a:off x="4290" y="2930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4" name="Line 96"/>
            <p:cNvSpPr>
              <a:spLocks noChangeShapeType="1"/>
            </p:cNvSpPr>
            <p:nvPr/>
          </p:nvSpPr>
          <p:spPr bwMode="auto">
            <a:xfrm flipV="1">
              <a:off x="4494" y="3966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5" name="Line 97"/>
            <p:cNvSpPr>
              <a:spLocks noChangeShapeType="1"/>
            </p:cNvSpPr>
            <p:nvPr/>
          </p:nvSpPr>
          <p:spPr bwMode="auto">
            <a:xfrm>
              <a:off x="4494" y="2930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6" name="Line 98"/>
            <p:cNvSpPr>
              <a:spLocks noChangeShapeType="1"/>
            </p:cNvSpPr>
            <p:nvPr/>
          </p:nvSpPr>
          <p:spPr bwMode="auto">
            <a:xfrm flipV="1">
              <a:off x="4698" y="3966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7" name="Line 99"/>
            <p:cNvSpPr>
              <a:spLocks noChangeShapeType="1"/>
            </p:cNvSpPr>
            <p:nvPr/>
          </p:nvSpPr>
          <p:spPr bwMode="auto">
            <a:xfrm>
              <a:off x="4698" y="2930"/>
              <a:ext cx="1" cy="12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8" name="Line 100"/>
            <p:cNvSpPr>
              <a:spLocks noChangeShapeType="1"/>
            </p:cNvSpPr>
            <p:nvPr/>
          </p:nvSpPr>
          <p:spPr bwMode="auto">
            <a:xfrm>
              <a:off x="3266" y="3978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9" name="Line 101"/>
            <p:cNvSpPr>
              <a:spLocks noChangeShapeType="1"/>
            </p:cNvSpPr>
            <p:nvPr/>
          </p:nvSpPr>
          <p:spPr bwMode="auto">
            <a:xfrm flipH="1">
              <a:off x="4887" y="3978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0" name="Line 102"/>
            <p:cNvSpPr>
              <a:spLocks noChangeShapeType="1"/>
            </p:cNvSpPr>
            <p:nvPr/>
          </p:nvSpPr>
          <p:spPr bwMode="auto">
            <a:xfrm>
              <a:off x="3266" y="3828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1" name="Line 103"/>
            <p:cNvSpPr>
              <a:spLocks noChangeShapeType="1"/>
            </p:cNvSpPr>
            <p:nvPr/>
          </p:nvSpPr>
          <p:spPr bwMode="auto">
            <a:xfrm flipH="1">
              <a:off x="4887" y="3828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2" name="Line 104"/>
            <p:cNvSpPr>
              <a:spLocks noChangeShapeType="1"/>
            </p:cNvSpPr>
            <p:nvPr/>
          </p:nvSpPr>
          <p:spPr bwMode="auto">
            <a:xfrm>
              <a:off x="3266" y="3680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3" name="Line 105"/>
            <p:cNvSpPr>
              <a:spLocks noChangeShapeType="1"/>
            </p:cNvSpPr>
            <p:nvPr/>
          </p:nvSpPr>
          <p:spPr bwMode="auto">
            <a:xfrm flipH="1">
              <a:off x="4887" y="3680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4" name="Line 106"/>
            <p:cNvSpPr>
              <a:spLocks noChangeShapeType="1"/>
            </p:cNvSpPr>
            <p:nvPr/>
          </p:nvSpPr>
          <p:spPr bwMode="auto">
            <a:xfrm>
              <a:off x="3266" y="3529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5" name="Line 107"/>
            <p:cNvSpPr>
              <a:spLocks noChangeShapeType="1"/>
            </p:cNvSpPr>
            <p:nvPr/>
          </p:nvSpPr>
          <p:spPr bwMode="auto">
            <a:xfrm flipH="1">
              <a:off x="4887" y="3529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6" name="Line 108"/>
            <p:cNvSpPr>
              <a:spLocks noChangeShapeType="1"/>
            </p:cNvSpPr>
            <p:nvPr/>
          </p:nvSpPr>
          <p:spPr bwMode="auto">
            <a:xfrm>
              <a:off x="3266" y="3379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7" name="Line 109"/>
            <p:cNvSpPr>
              <a:spLocks noChangeShapeType="1"/>
            </p:cNvSpPr>
            <p:nvPr/>
          </p:nvSpPr>
          <p:spPr bwMode="auto">
            <a:xfrm flipH="1">
              <a:off x="4887" y="3379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8" name="Line 110"/>
            <p:cNvSpPr>
              <a:spLocks noChangeShapeType="1"/>
            </p:cNvSpPr>
            <p:nvPr/>
          </p:nvSpPr>
          <p:spPr bwMode="auto">
            <a:xfrm>
              <a:off x="3266" y="3228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49" name="Line 111"/>
            <p:cNvSpPr>
              <a:spLocks noChangeShapeType="1"/>
            </p:cNvSpPr>
            <p:nvPr/>
          </p:nvSpPr>
          <p:spPr bwMode="auto">
            <a:xfrm flipH="1">
              <a:off x="4887" y="3228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0" name="Line 112"/>
            <p:cNvSpPr>
              <a:spLocks noChangeShapeType="1"/>
            </p:cNvSpPr>
            <p:nvPr/>
          </p:nvSpPr>
          <p:spPr bwMode="auto">
            <a:xfrm>
              <a:off x="3266" y="3080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1" name="Line 113"/>
            <p:cNvSpPr>
              <a:spLocks noChangeShapeType="1"/>
            </p:cNvSpPr>
            <p:nvPr/>
          </p:nvSpPr>
          <p:spPr bwMode="auto">
            <a:xfrm flipH="1">
              <a:off x="4887" y="3080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2" name="Line 114"/>
            <p:cNvSpPr>
              <a:spLocks noChangeShapeType="1"/>
            </p:cNvSpPr>
            <p:nvPr/>
          </p:nvSpPr>
          <p:spPr bwMode="auto">
            <a:xfrm>
              <a:off x="3266" y="2930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3" name="Line 115"/>
            <p:cNvSpPr>
              <a:spLocks noChangeShapeType="1"/>
            </p:cNvSpPr>
            <p:nvPr/>
          </p:nvSpPr>
          <p:spPr bwMode="auto">
            <a:xfrm flipH="1">
              <a:off x="4887" y="2930"/>
              <a:ext cx="15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4" name="Line 116"/>
            <p:cNvSpPr>
              <a:spLocks noChangeShapeType="1"/>
            </p:cNvSpPr>
            <p:nvPr/>
          </p:nvSpPr>
          <p:spPr bwMode="auto">
            <a:xfrm>
              <a:off x="3266" y="2930"/>
              <a:ext cx="1636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5" name="Line 117"/>
            <p:cNvSpPr>
              <a:spLocks noChangeShapeType="1"/>
            </p:cNvSpPr>
            <p:nvPr/>
          </p:nvSpPr>
          <p:spPr bwMode="auto">
            <a:xfrm>
              <a:off x="3266" y="3978"/>
              <a:ext cx="1636" cy="1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6" name="Line 118"/>
            <p:cNvSpPr>
              <a:spLocks noChangeShapeType="1"/>
            </p:cNvSpPr>
            <p:nvPr/>
          </p:nvSpPr>
          <p:spPr bwMode="auto">
            <a:xfrm flipV="1">
              <a:off x="4902" y="2930"/>
              <a:ext cx="1" cy="1048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7" name="Rectangle 119"/>
            <p:cNvSpPr>
              <a:spLocks noChangeArrowheads="1"/>
            </p:cNvSpPr>
            <p:nvPr/>
          </p:nvSpPr>
          <p:spPr bwMode="auto">
            <a:xfrm>
              <a:off x="3387" y="3625"/>
              <a:ext cx="166" cy="353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58" name="Rectangle 120"/>
            <p:cNvSpPr>
              <a:spLocks noChangeArrowheads="1"/>
            </p:cNvSpPr>
            <p:nvPr/>
          </p:nvSpPr>
          <p:spPr bwMode="auto">
            <a:xfrm>
              <a:off x="3387" y="3625"/>
              <a:ext cx="166" cy="353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59" name="Rectangle 121"/>
            <p:cNvSpPr>
              <a:spLocks noChangeArrowheads="1"/>
            </p:cNvSpPr>
            <p:nvPr/>
          </p:nvSpPr>
          <p:spPr bwMode="auto">
            <a:xfrm>
              <a:off x="3595" y="3819"/>
              <a:ext cx="162" cy="159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60" name="Rectangle 122"/>
            <p:cNvSpPr>
              <a:spLocks noChangeArrowheads="1"/>
            </p:cNvSpPr>
            <p:nvPr/>
          </p:nvSpPr>
          <p:spPr bwMode="auto">
            <a:xfrm>
              <a:off x="3595" y="3819"/>
              <a:ext cx="162" cy="159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61" name="Rectangle 123"/>
            <p:cNvSpPr>
              <a:spLocks noChangeArrowheads="1"/>
            </p:cNvSpPr>
            <p:nvPr/>
          </p:nvSpPr>
          <p:spPr bwMode="auto">
            <a:xfrm>
              <a:off x="3799" y="3689"/>
              <a:ext cx="162" cy="289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62" name="Rectangle 124"/>
            <p:cNvSpPr>
              <a:spLocks noChangeArrowheads="1"/>
            </p:cNvSpPr>
            <p:nvPr/>
          </p:nvSpPr>
          <p:spPr bwMode="auto">
            <a:xfrm>
              <a:off x="3799" y="3689"/>
              <a:ext cx="162" cy="289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63" name="Rectangle 125"/>
            <p:cNvSpPr>
              <a:spLocks noChangeArrowheads="1"/>
            </p:cNvSpPr>
            <p:nvPr/>
          </p:nvSpPr>
          <p:spPr bwMode="auto">
            <a:xfrm>
              <a:off x="4003" y="3625"/>
              <a:ext cx="162" cy="353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64" name="Rectangle 126"/>
            <p:cNvSpPr>
              <a:spLocks noChangeArrowheads="1"/>
            </p:cNvSpPr>
            <p:nvPr/>
          </p:nvSpPr>
          <p:spPr bwMode="auto">
            <a:xfrm>
              <a:off x="4003" y="3625"/>
              <a:ext cx="162" cy="353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65" name="Rectangle 127"/>
            <p:cNvSpPr>
              <a:spLocks noChangeArrowheads="1"/>
            </p:cNvSpPr>
            <p:nvPr/>
          </p:nvSpPr>
          <p:spPr bwMode="auto">
            <a:xfrm>
              <a:off x="4207" y="3579"/>
              <a:ext cx="162" cy="399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66" name="Rectangle 128"/>
            <p:cNvSpPr>
              <a:spLocks noChangeArrowheads="1"/>
            </p:cNvSpPr>
            <p:nvPr/>
          </p:nvSpPr>
          <p:spPr bwMode="auto">
            <a:xfrm>
              <a:off x="4207" y="3579"/>
              <a:ext cx="162" cy="399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67" name="Rectangle 129"/>
            <p:cNvSpPr>
              <a:spLocks noChangeArrowheads="1"/>
            </p:cNvSpPr>
            <p:nvPr/>
          </p:nvSpPr>
          <p:spPr bwMode="auto">
            <a:xfrm>
              <a:off x="4411" y="3449"/>
              <a:ext cx="162" cy="529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68" name="Rectangle 130"/>
            <p:cNvSpPr>
              <a:spLocks noChangeArrowheads="1"/>
            </p:cNvSpPr>
            <p:nvPr/>
          </p:nvSpPr>
          <p:spPr bwMode="auto">
            <a:xfrm>
              <a:off x="4411" y="3449"/>
              <a:ext cx="162" cy="529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69" name="Rectangle 131"/>
            <p:cNvSpPr>
              <a:spLocks noChangeArrowheads="1"/>
            </p:cNvSpPr>
            <p:nvPr/>
          </p:nvSpPr>
          <p:spPr bwMode="auto">
            <a:xfrm>
              <a:off x="4615" y="3065"/>
              <a:ext cx="166" cy="913"/>
            </a:xfrm>
            <a:prstGeom prst="rect">
              <a:avLst/>
            </a:prstGeom>
            <a:solidFill>
              <a:srgbClr val="F1E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70" name="Rectangle 132"/>
            <p:cNvSpPr>
              <a:spLocks noChangeArrowheads="1"/>
            </p:cNvSpPr>
            <p:nvPr/>
          </p:nvSpPr>
          <p:spPr bwMode="auto">
            <a:xfrm>
              <a:off x="4615" y="3065"/>
              <a:ext cx="166" cy="913"/>
            </a:xfrm>
            <a:prstGeom prst="rect">
              <a:avLst/>
            </a:prstGeom>
            <a:noFill/>
            <a:ln w="6350">
              <a:solidFill>
                <a:srgbClr val="12141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271" name="Line 133"/>
            <p:cNvSpPr>
              <a:spLocks noChangeShapeType="1"/>
            </p:cNvSpPr>
            <p:nvPr/>
          </p:nvSpPr>
          <p:spPr bwMode="auto">
            <a:xfrm flipV="1">
              <a:off x="3266" y="2930"/>
              <a:ext cx="1" cy="1048"/>
            </a:xfrm>
            <a:prstGeom prst="line">
              <a:avLst/>
            </a:prstGeom>
            <a:noFill/>
            <a:ln w="63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208" name="Text Box 134"/>
          <p:cNvSpPr txBox="1">
            <a:spLocks noChangeArrowheads="1"/>
          </p:cNvSpPr>
          <p:nvPr/>
        </p:nvSpPr>
        <p:spPr bwMode="auto">
          <a:xfrm>
            <a:off x="5334000" y="6248400"/>
            <a:ext cx="22875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 b="1">
                <a:solidFill>
                  <a:srgbClr val="FFFFFF"/>
                </a:solidFill>
                <a:latin typeface="Helvetica" pitchFamily="34" charset="0"/>
              </a:rPr>
              <a:t> 1   2    3   4    5    6    7</a:t>
            </a:r>
            <a:endParaRPr lang="en-US" altLang="en-US" sz="1600" b="1">
              <a:latin typeface="Helvetica" pitchFamily="34" charset="0"/>
            </a:endParaRPr>
          </a:p>
        </p:txBody>
      </p:sp>
      <p:sp>
        <p:nvSpPr>
          <p:cNvPr id="50209" name="Text Box 135"/>
          <p:cNvSpPr txBox="1">
            <a:spLocks noChangeArrowheads="1"/>
          </p:cNvSpPr>
          <p:nvPr/>
        </p:nvSpPr>
        <p:spPr bwMode="auto">
          <a:xfrm>
            <a:off x="4800600" y="4724400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 b="1">
                <a:solidFill>
                  <a:srgbClr val="FFFFFF"/>
                </a:solidFill>
                <a:latin typeface="Helvetica" pitchFamily="34" charset="0"/>
              </a:rPr>
              <a:t>30</a:t>
            </a:r>
            <a:endParaRPr lang="en-US" altLang="en-US" sz="1600" b="1">
              <a:latin typeface="Helvetica" pitchFamily="34" charset="0"/>
            </a:endParaRPr>
          </a:p>
        </p:txBody>
      </p:sp>
      <p:sp>
        <p:nvSpPr>
          <p:cNvPr id="50210" name="Text Box 136"/>
          <p:cNvSpPr txBox="1">
            <a:spLocks noChangeArrowheads="1"/>
          </p:cNvSpPr>
          <p:nvPr/>
        </p:nvSpPr>
        <p:spPr bwMode="auto">
          <a:xfrm>
            <a:off x="4800600" y="5410200"/>
            <a:ext cx="45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 b="1">
                <a:solidFill>
                  <a:srgbClr val="FFFFFF"/>
                </a:solidFill>
                <a:latin typeface="Helvetica" pitchFamily="34" charset="0"/>
              </a:rPr>
              <a:t>15</a:t>
            </a:r>
            <a:endParaRPr lang="en-US" altLang="en-US" sz="1600" b="1">
              <a:latin typeface="Helvetica" pitchFamily="34" charset="0"/>
            </a:endParaRPr>
          </a:p>
        </p:txBody>
      </p:sp>
      <p:sp>
        <p:nvSpPr>
          <p:cNvPr id="50211" name="Text Box 137"/>
          <p:cNvSpPr txBox="1">
            <a:spLocks noChangeArrowheads="1"/>
          </p:cNvSpPr>
          <p:nvPr/>
        </p:nvSpPr>
        <p:spPr bwMode="auto">
          <a:xfrm>
            <a:off x="4953000" y="27432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>
                <a:solidFill>
                  <a:srgbClr val="FFFFFF"/>
                </a:solidFill>
                <a:latin typeface="Times New Roman" pitchFamily="18" charset="0"/>
              </a:rPr>
              <a:t>Right</a:t>
            </a:r>
          </a:p>
        </p:txBody>
      </p:sp>
      <p:sp>
        <p:nvSpPr>
          <p:cNvPr id="50212" name="Text Box 138"/>
          <p:cNvSpPr txBox="1">
            <a:spLocks noChangeArrowheads="1"/>
          </p:cNvSpPr>
          <p:nvPr/>
        </p:nvSpPr>
        <p:spPr bwMode="auto">
          <a:xfrm>
            <a:off x="6324600" y="29718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>
                <a:solidFill>
                  <a:schemeClr val="bg2"/>
                </a:solidFill>
                <a:latin typeface="Times New Roman" pitchFamily="18" charset="0"/>
              </a:rPr>
              <a:t>Left</a:t>
            </a:r>
          </a:p>
        </p:txBody>
      </p:sp>
      <p:sp>
        <p:nvSpPr>
          <p:cNvPr id="50213" name="Text Box 139"/>
          <p:cNvSpPr txBox="1">
            <a:spLocks noChangeArrowheads="1"/>
          </p:cNvSpPr>
          <p:nvPr/>
        </p:nvSpPr>
        <p:spPr bwMode="auto">
          <a:xfrm>
            <a:off x="3565525" y="6386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GB" altLang="en-US" sz="1800" b="1">
              <a:latin typeface="Helvetica" pitchFamily="34" charset="0"/>
            </a:endParaRPr>
          </a:p>
        </p:txBody>
      </p:sp>
      <p:sp>
        <p:nvSpPr>
          <p:cNvPr id="50214" name="Text Box 141"/>
          <p:cNvSpPr txBox="1">
            <a:spLocks noChangeArrowheads="1"/>
          </p:cNvSpPr>
          <p:nvPr/>
        </p:nvSpPr>
        <p:spPr bwMode="auto">
          <a:xfrm rot="5400000">
            <a:off x="7192963" y="5440362"/>
            <a:ext cx="2590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b="1">
                <a:solidFill>
                  <a:srgbClr val="FF0000"/>
                </a:solidFill>
              </a:rPr>
              <a:t>Ocular dom, group</a:t>
            </a:r>
            <a:endParaRPr lang="en-US" altLang="en-US" b="1">
              <a:solidFill>
                <a:srgbClr val="FF0000"/>
              </a:solidFill>
            </a:endParaRPr>
          </a:p>
        </p:txBody>
      </p:sp>
      <p:sp>
        <p:nvSpPr>
          <p:cNvPr id="50215" name="Text Box 142"/>
          <p:cNvSpPr txBox="1">
            <a:spLocks noChangeArrowheads="1"/>
          </p:cNvSpPr>
          <p:nvPr/>
        </p:nvSpPr>
        <p:spPr bwMode="auto">
          <a:xfrm>
            <a:off x="381000" y="6308725"/>
            <a:ext cx="1169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>
                <a:solidFill>
                  <a:srgbClr val="FF0000"/>
                </a:solidFill>
              </a:rPr>
              <a:t>Left dom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50216" name="Text Box 143"/>
          <p:cNvSpPr txBox="1">
            <a:spLocks noChangeArrowheads="1"/>
          </p:cNvSpPr>
          <p:nvPr/>
        </p:nvSpPr>
        <p:spPr bwMode="auto">
          <a:xfrm>
            <a:off x="3200400" y="6324600"/>
            <a:ext cx="1341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>
                <a:solidFill>
                  <a:srgbClr val="FF0000"/>
                </a:solidFill>
              </a:rPr>
              <a:t>Right dom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5"/>
          <p:cNvSpPr txBox="1">
            <a:spLocks noChangeArrowheads="1"/>
          </p:cNvSpPr>
          <p:nvPr/>
        </p:nvSpPr>
        <p:spPr bwMode="auto">
          <a:xfrm>
            <a:off x="5529263" y="13716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GB" altLang="en-US" sz="2400"/>
          </a:p>
        </p:txBody>
      </p:sp>
      <p:sp>
        <p:nvSpPr>
          <p:cNvPr id="7171" name="Text Box 6"/>
          <p:cNvSpPr txBox="1">
            <a:spLocks noChangeArrowheads="1"/>
          </p:cNvSpPr>
          <p:nvPr/>
        </p:nvSpPr>
        <p:spPr bwMode="auto">
          <a:xfrm>
            <a:off x="4348163" y="517525"/>
            <a:ext cx="3022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v u</a:t>
            </a:r>
            <a:r>
              <a:rPr lang="en-GB" altLang="en-US" sz="2400" baseline="-25000"/>
              <a:t>1</a:t>
            </a:r>
            <a:r>
              <a:rPr lang="en-GB" altLang="en-US" sz="2400"/>
              <a:t>         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&lt;&lt; 1</a:t>
            </a:r>
          </a:p>
        </p:txBody>
      </p:sp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3597275" y="228600"/>
            <a:ext cx="742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3000">
                <a:latin typeface="Symbol" pitchFamily="18" charset="2"/>
              </a:rPr>
              <a:t>w</a:t>
            </a:r>
            <a:r>
              <a:rPr lang="en-GB" altLang="en-US" sz="3000" baseline="-25000">
                <a:latin typeface="Symbol" pitchFamily="18" charset="2"/>
              </a:rPr>
              <a:t>1</a:t>
            </a:r>
          </a:p>
        </p:txBody>
      </p:sp>
      <p:sp>
        <p:nvSpPr>
          <p:cNvPr id="7173" name="Text Box 8"/>
          <p:cNvSpPr txBox="1">
            <a:spLocks noChangeArrowheads="1"/>
          </p:cNvSpPr>
          <p:nvPr/>
        </p:nvSpPr>
        <p:spPr bwMode="auto">
          <a:xfrm>
            <a:off x="3733800" y="804863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7174" name="Line 9"/>
          <p:cNvSpPr>
            <a:spLocks noChangeShapeType="1"/>
          </p:cNvSpPr>
          <p:nvPr/>
        </p:nvSpPr>
        <p:spPr bwMode="auto">
          <a:xfrm>
            <a:off x="3773488" y="804863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5" name="Text Box 20"/>
          <p:cNvSpPr txBox="1">
            <a:spLocks noChangeArrowheads="1"/>
          </p:cNvSpPr>
          <p:nvPr/>
        </p:nvSpPr>
        <p:spPr bwMode="auto">
          <a:xfrm>
            <a:off x="304800" y="420688"/>
            <a:ext cx="1795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Single Input</a:t>
            </a:r>
            <a:endParaRPr lang="en-US" altLang="en-US" sz="2400"/>
          </a:p>
        </p:txBody>
      </p:sp>
      <p:sp>
        <p:nvSpPr>
          <p:cNvPr id="7176" name="Text Box 21"/>
          <p:cNvSpPr txBox="1">
            <a:spLocks noChangeArrowheads="1"/>
          </p:cNvSpPr>
          <p:nvPr/>
        </p:nvSpPr>
        <p:spPr bwMode="auto">
          <a:xfrm>
            <a:off x="4325938" y="1701800"/>
            <a:ext cx="29257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v </a:t>
            </a:r>
            <a:r>
              <a:rPr lang="en-GB" altLang="en-US" sz="2400" b="1"/>
              <a:t>u</a:t>
            </a:r>
            <a:r>
              <a:rPr lang="en-GB" altLang="en-US" sz="2400"/>
              <a:t>         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&lt;&lt; 1</a:t>
            </a:r>
          </a:p>
        </p:txBody>
      </p:sp>
      <p:sp>
        <p:nvSpPr>
          <p:cNvPr id="7177" name="Text Box 22"/>
          <p:cNvSpPr txBox="1">
            <a:spLocks noChangeArrowheads="1"/>
          </p:cNvSpPr>
          <p:nvPr/>
        </p:nvSpPr>
        <p:spPr bwMode="auto">
          <a:xfrm>
            <a:off x="3651250" y="149225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7178" name="Text Box 23"/>
          <p:cNvSpPr txBox="1">
            <a:spLocks noChangeArrowheads="1"/>
          </p:cNvSpPr>
          <p:nvPr/>
        </p:nvSpPr>
        <p:spPr bwMode="auto">
          <a:xfrm>
            <a:off x="3711575" y="198913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7179" name="Line 24"/>
          <p:cNvSpPr>
            <a:spLocks noChangeShapeType="1"/>
          </p:cNvSpPr>
          <p:nvPr/>
        </p:nvSpPr>
        <p:spPr bwMode="auto">
          <a:xfrm>
            <a:off x="3751263" y="198913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Text Box 25"/>
          <p:cNvSpPr txBox="1">
            <a:spLocks noChangeArrowheads="1"/>
          </p:cNvSpPr>
          <p:nvPr/>
        </p:nvSpPr>
        <p:spPr bwMode="auto">
          <a:xfrm>
            <a:off x="304800" y="1800225"/>
            <a:ext cx="184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Many Inputs</a:t>
            </a:r>
            <a:endParaRPr lang="en-US" altLang="en-US" sz="2400"/>
          </a:p>
        </p:txBody>
      </p:sp>
      <p:sp>
        <p:nvSpPr>
          <p:cNvPr id="7181" name="Text Box 26"/>
          <p:cNvSpPr txBox="1">
            <a:spLocks noChangeArrowheads="1"/>
          </p:cNvSpPr>
          <p:nvPr/>
        </p:nvSpPr>
        <p:spPr bwMode="auto">
          <a:xfrm>
            <a:off x="4708525" y="2362200"/>
            <a:ext cx="4130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As  v  is a single output, it is scalar.</a:t>
            </a:r>
            <a:endParaRPr lang="en-US" altLang="en-US"/>
          </a:p>
        </p:txBody>
      </p:sp>
      <p:sp>
        <p:nvSpPr>
          <p:cNvPr id="7182" name="Text Box 39"/>
          <p:cNvSpPr txBox="1">
            <a:spLocks noChangeArrowheads="1"/>
          </p:cNvSpPr>
          <p:nvPr/>
        </p:nvSpPr>
        <p:spPr bwMode="auto">
          <a:xfrm>
            <a:off x="381000" y="2952750"/>
            <a:ext cx="247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Averaging Inputs</a:t>
            </a:r>
            <a:endParaRPr lang="en-US" altLang="en-US" sz="2400"/>
          </a:p>
        </p:txBody>
      </p:sp>
      <p:sp>
        <p:nvSpPr>
          <p:cNvPr id="7183" name="Text Box 40"/>
          <p:cNvSpPr txBox="1">
            <a:spLocks noChangeArrowheads="1"/>
          </p:cNvSpPr>
          <p:nvPr/>
        </p:nvSpPr>
        <p:spPr bwMode="auto">
          <a:xfrm>
            <a:off x="4343400" y="3105150"/>
            <a:ext cx="33766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 </a:t>
            </a:r>
            <a:r>
              <a:rPr lang="en-GB" altLang="en-US" sz="2400"/>
              <a:t> &lt;v </a:t>
            </a:r>
            <a:r>
              <a:rPr lang="en-GB" altLang="en-US" sz="2400" b="1"/>
              <a:t>u</a:t>
            </a:r>
            <a:r>
              <a:rPr lang="en-GB" altLang="en-US" sz="2400"/>
              <a:t>&gt;          </a:t>
            </a:r>
            <a:r>
              <a:rPr lang="en-GB" altLang="en-US" sz="3000">
                <a:latin typeface="Symbol" pitchFamily="18" charset="2"/>
              </a:rPr>
              <a:t>m</a:t>
            </a:r>
            <a:r>
              <a:rPr lang="en-GB" altLang="en-US" sz="2400"/>
              <a:t> &lt;&lt; 1</a:t>
            </a:r>
          </a:p>
        </p:txBody>
      </p:sp>
      <p:sp>
        <p:nvSpPr>
          <p:cNvPr id="7184" name="Text Box 41"/>
          <p:cNvSpPr txBox="1">
            <a:spLocks noChangeArrowheads="1"/>
          </p:cNvSpPr>
          <p:nvPr/>
        </p:nvSpPr>
        <p:spPr bwMode="auto">
          <a:xfrm>
            <a:off x="3668713" y="289560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7185" name="Text Box 42"/>
          <p:cNvSpPr txBox="1">
            <a:spLocks noChangeArrowheads="1"/>
          </p:cNvSpPr>
          <p:nvPr/>
        </p:nvSpPr>
        <p:spPr bwMode="auto">
          <a:xfrm>
            <a:off x="3729038" y="339248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7186" name="Line 43"/>
          <p:cNvSpPr>
            <a:spLocks noChangeShapeType="1"/>
          </p:cNvSpPr>
          <p:nvPr/>
        </p:nvSpPr>
        <p:spPr bwMode="auto">
          <a:xfrm>
            <a:off x="3768725" y="339248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7" name="Text Box 44"/>
          <p:cNvSpPr txBox="1">
            <a:spLocks noChangeArrowheads="1"/>
          </p:cNvSpPr>
          <p:nvPr/>
        </p:nvSpPr>
        <p:spPr bwMode="auto">
          <a:xfrm>
            <a:off x="381000" y="3870325"/>
            <a:ext cx="838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We can just average over all input patterns and approximate the weight change by this. Remember, this assumes that weight changes are slow.</a:t>
            </a:r>
            <a:endParaRPr lang="en-US" altLang="en-US"/>
          </a:p>
        </p:txBody>
      </p:sp>
      <p:sp>
        <p:nvSpPr>
          <p:cNvPr id="7188" name="Rectangle 45"/>
          <p:cNvSpPr>
            <a:spLocks noChangeArrowheads="1"/>
          </p:cNvSpPr>
          <p:nvPr/>
        </p:nvSpPr>
        <p:spPr bwMode="auto">
          <a:xfrm>
            <a:off x="0" y="4724400"/>
            <a:ext cx="549433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 If we replace v with </a:t>
            </a:r>
            <a:r>
              <a:rPr lang="en-GB" altLang="en-US" sz="2400" b="1"/>
              <a:t>w</a:t>
            </a:r>
            <a:r>
              <a:rPr lang="en-GB" altLang="en-US" sz="2400"/>
              <a:t> </a:t>
            </a:r>
            <a:r>
              <a:rPr lang="en-GB" altLang="en-US" sz="4000" baseline="10000"/>
              <a:t>.</a:t>
            </a:r>
            <a:r>
              <a:rPr lang="en-GB" altLang="en-US" sz="2400"/>
              <a:t> </a:t>
            </a:r>
            <a:r>
              <a:rPr lang="en-GB" altLang="en-US" sz="2400" b="1"/>
              <a:t>u</a:t>
            </a:r>
            <a:r>
              <a:rPr lang="en-GB" altLang="en-US" sz="2400"/>
              <a:t> we can write:</a:t>
            </a:r>
            <a:endParaRPr lang="en-US" altLang="en-US" sz="2400"/>
          </a:p>
        </p:txBody>
      </p:sp>
      <p:sp>
        <p:nvSpPr>
          <p:cNvPr id="7189" name="Text Box 46"/>
          <p:cNvSpPr txBox="1">
            <a:spLocks noChangeArrowheads="1"/>
          </p:cNvSpPr>
          <p:nvPr/>
        </p:nvSpPr>
        <p:spPr bwMode="auto">
          <a:xfrm>
            <a:off x="4419600" y="5372100"/>
            <a:ext cx="40894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= </a:t>
            </a:r>
            <a:r>
              <a:rPr lang="en-GB" altLang="en-US" sz="3000">
                <a:latin typeface="Symbol" pitchFamily="18" charset="2"/>
              </a:rPr>
              <a:t>m </a:t>
            </a:r>
            <a:r>
              <a:rPr lang="en-GB" altLang="en-US" sz="2400"/>
              <a:t> </a:t>
            </a:r>
            <a:r>
              <a:rPr lang="en-GB" altLang="en-US" sz="2400" b="1"/>
              <a:t>Q</a:t>
            </a:r>
            <a:r>
              <a:rPr lang="en-GB" altLang="en-US" sz="2400"/>
              <a:t> </a:t>
            </a:r>
            <a:r>
              <a:rPr lang="en-GB" altLang="en-US" sz="3600" baseline="10000"/>
              <a:t>.</a:t>
            </a:r>
            <a:r>
              <a:rPr lang="en-GB" altLang="en-US" sz="2400"/>
              <a:t> </a:t>
            </a:r>
            <a:r>
              <a:rPr lang="en-GB" altLang="en-US" sz="2400" b="1"/>
              <a:t>w</a:t>
            </a:r>
            <a:r>
              <a:rPr lang="en-GB" altLang="en-US" sz="2400"/>
              <a:t>   </a:t>
            </a:r>
            <a:r>
              <a:rPr lang="en-GB" altLang="en-US"/>
              <a:t>where </a:t>
            </a:r>
            <a:r>
              <a:rPr lang="en-GB" altLang="en-US" b="1"/>
              <a:t>Q</a:t>
            </a:r>
            <a:r>
              <a:rPr lang="en-GB" altLang="en-US"/>
              <a:t> = &lt;</a:t>
            </a:r>
            <a:r>
              <a:rPr lang="en-GB" altLang="en-US" b="1"/>
              <a:t>uu</a:t>
            </a:r>
            <a:r>
              <a:rPr lang="en-GB" altLang="en-US"/>
              <a:t>&gt; is </a:t>
            </a:r>
          </a:p>
          <a:p>
            <a:pPr eaLnBrk="1" hangingPunct="1"/>
            <a:r>
              <a:rPr lang="en-GB" altLang="en-US"/>
              <a:t>                        the input correlation</a:t>
            </a:r>
          </a:p>
          <a:p>
            <a:pPr eaLnBrk="1" hangingPunct="1"/>
            <a:r>
              <a:rPr lang="en-GB" altLang="en-US"/>
              <a:t>                        matrix</a:t>
            </a:r>
          </a:p>
        </p:txBody>
      </p:sp>
      <p:sp>
        <p:nvSpPr>
          <p:cNvPr id="7190" name="Text Box 47"/>
          <p:cNvSpPr txBox="1">
            <a:spLocks noChangeArrowheads="1"/>
          </p:cNvSpPr>
          <p:nvPr/>
        </p:nvSpPr>
        <p:spPr bwMode="auto">
          <a:xfrm>
            <a:off x="3744913" y="5162550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</a:t>
            </a:r>
            <a:r>
              <a:rPr lang="en-GB" altLang="en-US" sz="2400" b="1"/>
              <a:t>w</a:t>
            </a:r>
            <a:endParaRPr lang="en-GB" altLang="en-US" sz="3000" b="1" baseline="-25000">
              <a:latin typeface="Symbol" pitchFamily="18" charset="2"/>
            </a:endParaRPr>
          </a:p>
        </p:txBody>
      </p:sp>
      <p:sp>
        <p:nvSpPr>
          <p:cNvPr id="7191" name="Text Box 48"/>
          <p:cNvSpPr txBox="1">
            <a:spLocks noChangeArrowheads="1"/>
          </p:cNvSpPr>
          <p:nvPr/>
        </p:nvSpPr>
        <p:spPr bwMode="auto">
          <a:xfrm>
            <a:off x="3805238" y="565943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2400"/>
              <a:t>dt</a:t>
            </a:r>
          </a:p>
        </p:txBody>
      </p:sp>
      <p:sp>
        <p:nvSpPr>
          <p:cNvPr id="7192" name="Line 49"/>
          <p:cNvSpPr>
            <a:spLocks noChangeShapeType="1"/>
          </p:cNvSpPr>
          <p:nvPr/>
        </p:nvSpPr>
        <p:spPr bwMode="auto">
          <a:xfrm>
            <a:off x="3844925" y="5659438"/>
            <a:ext cx="434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3" name="Rectangle 50"/>
          <p:cNvSpPr>
            <a:spLocks noChangeArrowheads="1"/>
          </p:cNvSpPr>
          <p:nvPr/>
        </p:nvSpPr>
        <p:spPr bwMode="auto">
          <a:xfrm>
            <a:off x="152400" y="6461125"/>
            <a:ext cx="7099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Note: Hebb yields an instable (always growing) weight vector!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3"/>
          <p:cNvSpPr txBox="1">
            <a:spLocks noChangeArrowheads="1"/>
          </p:cNvSpPr>
          <p:nvPr/>
        </p:nvSpPr>
        <p:spPr bwMode="auto">
          <a:xfrm>
            <a:off x="1295400" y="228600"/>
            <a:ext cx="6091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Modelling Ocular Dominance – Networks</a:t>
            </a:r>
            <a:endParaRPr lang="en-US" altLang="en-US" sz="2400" b="1"/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381000" y="914400"/>
            <a:ext cx="333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The ocular dominance map:</a:t>
            </a:r>
            <a:endParaRPr lang="en-US" altLang="en-US"/>
          </a:p>
        </p:txBody>
      </p:sp>
      <p:sp>
        <p:nvSpPr>
          <p:cNvPr id="51204" name="Text Box 6"/>
          <p:cNvSpPr txBox="1">
            <a:spLocks noChangeArrowheads="1"/>
          </p:cNvSpPr>
          <p:nvPr/>
        </p:nvSpPr>
        <p:spPr bwMode="auto">
          <a:xfrm>
            <a:off x="533400" y="5241925"/>
            <a:ext cx="28368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With gradual transitions</a:t>
            </a:r>
          </a:p>
          <a:p>
            <a:pPr eaLnBrk="1" hangingPunct="1"/>
            <a:r>
              <a:rPr lang="en-GB" altLang="en-US"/>
              <a:t>Magnification (monkey)</a:t>
            </a:r>
            <a:endParaRPr lang="en-US" altLang="en-US"/>
          </a:p>
        </p:txBody>
      </p:sp>
      <p:pic>
        <p:nvPicPr>
          <p:cNvPr id="5120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19200"/>
            <a:ext cx="5029200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6" name="Text Box 8"/>
          <p:cNvSpPr txBox="1">
            <a:spLocks noChangeArrowheads="1"/>
          </p:cNvSpPr>
          <p:nvPr/>
        </p:nvSpPr>
        <p:spPr bwMode="auto">
          <a:xfrm>
            <a:off x="4648200" y="5334000"/>
            <a:ext cx="3511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Larger Map after thresholding</a:t>
            </a:r>
          </a:p>
          <a:p>
            <a:pPr eaLnBrk="1" hangingPunct="1"/>
            <a:r>
              <a:rPr lang="en-GB" altLang="en-US"/>
              <a:t>(Monkey)</a:t>
            </a:r>
            <a:endParaRPr lang="en-US" altLang="en-US"/>
          </a:p>
        </p:txBody>
      </p:sp>
      <p:pic>
        <p:nvPicPr>
          <p:cNvPr id="5120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70125"/>
            <a:ext cx="3481388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8" name="Text Box 10"/>
          <p:cNvSpPr txBox="1">
            <a:spLocks noChangeArrowheads="1"/>
          </p:cNvSpPr>
          <p:nvPr/>
        </p:nvSpPr>
        <p:spPr bwMode="auto">
          <a:xfrm>
            <a:off x="1447800" y="1600200"/>
            <a:ext cx="606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>
                <a:solidFill>
                  <a:srgbClr val="FF0000"/>
                </a:solidFill>
              </a:rPr>
              <a:t>Left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51209" name="Text Box 11"/>
          <p:cNvSpPr txBox="1">
            <a:spLocks noChangeArrowheads="1"/>
          </p:cNvSpPr>
          <p:nvPr/>
        </p:nvSpPr>
        <p:spPr bwMode="auto">
          <a:xfrm>
            <a:off x="2895600" y="1676400"/>
            <a:ext cx="777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>
                <a:solidFill>
                  <a:srgbClr val="FF0000"/>
                </a:solidFill>
              </a:rPr>
              <a:t>Right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51210" name="Line 12"/>
          <p:cNvSpPr>
            <a:spLocks noChangeShapeType="1"/>
          </p:cNvSpPr>
          <p:nvPr/>
        </p:nvSpPr>
        <p:spPr bwMode="auto">
          <a:xfrm>
            <a:off x="1905000" y="1905000"/>
            <a:ext cx="2286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1" name="Line 13"/>
          <p:cNvSpPr>
            <a:spLocks noChangeShapeType="1"/>
          </p:cNvSpPr>
          <p:nvPr/>
        </p:nvSpPr>
        <p:spPr bwMode="auto">
          <a:xfrm flipH="1">
            <a:off x="2590800" y="1981200"/>
            <a:ext cx="381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3"/>
          <p:cNvSpPr txBox="1">
            <a:spLocks noChangeArrowheads="1"/>
          </p:cNvSpPr>
          <p:nvPr/>
        </p:nvSpPr>
        <p:spPr bwMode="auto">
          <a:xfrm>
            <a:off x="1447800" y="76200"/>
            <a:ext cx="627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Modelling Ocular Dominance – Single Cell</a:t>
            </a:r>
            <a:endParaRPr lang="en-US" altLang="en-US" sz="2400" b="1"/>
          </a:p>
        </p:txBody>
      </p:sp>
      <p:sp>
        <p:nvSpPr>
          <p:cNvPr id="52227" name="Oval 5"/>
          <p:cNvSpPr>
            <a:spLocks noChangeArrowheads="1"/>
          </p:cNvSpPr>
          <p:nvPr/>
        </p:nvSpPr>
        <p:spPr bwMode="auto">
          <a:xfrm>
            <a:off x="3886200" y="11430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28" name="Line 6"/>
          <p:cNvSpPr>
            <a:spLocks noChangeShapeType="1"/>
          </p:cNvSpPr>
          <p:nvPr/>
        </p:nvSpPr>
        <p:spPr bwMode="auto">
          <a:xfrm>
            <a:off x="2286000" y="838200"/>
            <a:ext cx="1600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29" name="Line 7"/>
          <p:cNvSpPr>
            <a:spLocks noChangeShapeType="1"/>
          </p:cNvSpPr>
          <p:nvPr/>
        </p:nvSpPr>
        <p:spPr bwMode="auto">
          <a:xfrm flipV="1">
            <a:off x="2286000" y="1600200"/>
            <a:ext cx="1600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0" name="Line 8"/>
          <p:cNvSpPr>
            <a:spLocks noChangeShapeType="1"/>
          </p:cNvSpPr>
          <p:nvPr/>
        </p:nvSpPr>
        <p:spPr bwMode="auto">
          <a:xfrm>
            <a:off x="4495800" y="144780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1" name="Text Box 9"/>
          <p:cNvSpPr txBox="1">
            <a:spLocks noChangeArrowheads="1"/>
          </p:cNvSpPr>
          <p:nvPr/>
        </p:nvSpPr>
        <p:spPr bwMode="auto">
          <a:xfrm>
            <a:off x="365125" y="620713"/>
            <a:ext cx="606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Left</a:t>
            </a:r>
            <a:endParaRPr lang="en-US" altLang="en-US"/>
          </a:p>
        </p:txBody>
      </p:sp>
      <p:sp>
        <p:nvSpPr>
          <p:cNvPr id="52232" name="Text Box 10"/>
          <p:cNvSpPr txBox="1">
            <a:spLocks noChangeArrowheads="1"/>
          </p:cNvSpPr>
          <p:nvPr/>
        </p:nvSpPr>
        <p:spPr bwMode="auto">
          <a:xfrm>
            <a:off x="288925" y="2068513"/>
            <a:ext cx="777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Right</a:t>
            </a:r>
            <a:endParaRPr lang="en-US" altLang="en-US"/>
          </a:p>
        </p:txBody>
      </p:sp>
      <p:sp>
        <p:nvSpPr>
          <p:cNvPr id="52233" name="Text Box 11"/>
          <p:cNvSpPr txBox="1">
            <a:spLocks noChangeArrowheads="1"/>
          </p:cNvSpPr>
          <p:nvPr/>
        </p:nvSpPr>
        <p:spPr bwMode="auto">
          <a:xfrm>
            <a:off x="990600" y="1371600"/>
            <a:ext cx="1243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Eye input</a:t>
            </a:r>
            <a:endParaRPr lang="en-US" altLang="en-US"/>
          </a:p>
        </p:txBody>
      </p:sp>
      <p:sp>
        <p:nvSpPr>
          <p:cNvPr id="52234" name="Text Box 12"/>
          <p:cNvSpPr txBox="1">
            <a:spLocks noChangeArrowheads="1"/>
          </p:cNvSpPr>
          <p:nvPr/>
        </p:nvSpPr>
        <p:spPr bwMode="auto">
          <a:xfrm>
            <a:off x="1752600" y="609600"/>
            <a:ext cx="379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u</a:t>
            </a:r>
            <a:r>
              <a:rPr lang="en-GB" altLang="en-US" sz="2800" baseline="-25000"/>
              <a:t>l</a:t>
            </a:r>
            <a:endParaRPr lang="en-US" altLang="en-US" sz="2800" baseline="-25000"/>
          </a:p>
        </p:txBody>
      </p:sp>
      <p:sp>
        <p:nvSpPr>
          <p:cNvPr id="52235" name="Text Box 13"/>
          <p:cNvSpPr txBox="1">
            <a:spLocks noChangeArrowheads="1"/>
          </p:cNvSpPr>
          <p:nvPr/>
        </p:nvSpPr>
        <p:spPr bwMode="auto">
          <a:xfrm>
            <a:off x="1828800" y="1981200"/>
            <a:ext cx="40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u</a:t>
            </a:r>
            <a:r>
              <a:rPr lang="en-GB" altLang="en-US" sz="2800" baseline="-25000"/>
              <a:t>r</a:t>
            </a:r>
            <a:endParaRPr lang="en-US" altLang="en-US" sz="2800" baseline="-25000"/>
          </a:p>
        </p:txBody>
      </p:sp>
      <p:sp>
        <p:nvSpPr>
          <p:cNvPr id="52236" name="Text Box 14"/>
          <p:cNvSpPr txBox="1">
            <a:spLocks noChangeArrowheads="1"/>
          </p:cNvSpPr>
          <p:nvPr/>
        </p:nvSpPr>
        <p:spPr bwMode="auto">
          <a:xfrm>
            <a:off x="4800600" y="9906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v</a:t>
            </a:r>
            <a:endParaRPr lang="en-US" altLang="en-US"/>
          </a:p>
        </p:txBody>
      </p:sp>
      <p:sp>
        <p:nvSpPr>
          <p:cNvPr id="52237" name="Text Box 15"/>
          <p:cNvSpPr txBox="1">
            <a:spLocks noChangeArrowheads="1"/>
          </p:cNvSpPr>
          <p:nvPr/>
        </p:nvSpPr>
        <p:spPr bwMode="auto">
          <a:xfrm>
            <a:off x="3657600" y="1752600"/>
            <a:ext cx="449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</a:t>
            </a:r>
            <a:r>
              <a:rPr lang="en-GB" altLang="en-US" sz="2800" baseline="-25000"/>
              <a:t>r</a:t>
            </a:r>
            <a:endParaRPr lang="en-US" altLang="en-US" sz="2800" baseline="-25000"/>
          </a:p>
        </p:txBody>
      </p:sp>
      <p:sp>
        <p:nvSpPr>
          <p:cNvPr id="52238" name="Text Box 16"/>
          <p:cNvSpPr txBox="1">
            <a:spLocks noChangeArrowheads="1"/>
          </p:cNvSpPr>
          <p:nvPr/>
        </p:nvSpPr>
        <p:spPr bwMode="auto">
          <a:xfrm>
            <a:off x="3581400" y="838200"/>
            <a:ext cx="422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</a:t>
            </a:r>
            <a:r>
              <a:rPr lang="en-GB" altLang="en-US" sz="2800" baseline="-25000"/>
              <a:t>l</a:t>
            </a:r>
            <a:endParaRPr lang="en-US" altLang="en-US" sz="2800" baseline="-25000"/>
          </a:p>
        </p:txBody>
      </p:sp>
      <p:pic>
        <p:nvPicPr>
          <p:cNvPr id="52239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28800"/>
            <a:ext cx="268605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2240" name="Group 33"/>
          <p:cNvGrpSpPr>
            <a:grpSpLocks/>
          </p:cNvGrpSpPr>
          <p:nvPr/>
        </p:nvGrpSpPr>
        <p:grpSpPr bwMode="auto">
          <a:xfrm>
            <a:off x="1371600" y="5202238"/>
            <a:ext cx="6096000" cy="1350962"/>
            <a:chOff x="1200" y="1968"/>
            <a:chExt cx="3840" cy="851"/>
          </a:xfrm>
        </p:grpSpPr>
        <p:pic>
          <p:nvPicPr>
            <p:cNvPr id="52245" name="Picture 2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1968"/>
              <a:ext cx="1680" cy="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246" name="Text Box 18"/>
            <p:cNvSpPr txBox="1">
              <a:spLocks noChangeArrowheads="1"/>
            </p:cNvSpPr>
            <p:nvPr/>
          </p:nvSpPr>
          <p:spPr bwMode="auto">
            <a:xfrm>
              <a:off x="2352" y="2064"/>
              <a:ext cx="58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/>
                <a:t>&lt;u</a:t>
              </a:r>
              <a:r>
                <a:rPr lang="en-GB" altLang="en-US" sz="2800" baseline="-25000"/>
                <a:t>r</a:t>
              </a:r>
              <a:r>
                <a:rPr lang="en-GB" altLang="en-US"/>
                <a:t>u</a:t>
              </a:r>
              <a:r>
                <a:rPr lang="en-GB" altLang="en-US" sz="2800" baseline="-25000"/>
                <a:t>r</a:t>
              </a:r>
              <a:r>
                <a:rPr lang="en-GB" altLang="en-US"/>
                <a:t>&gt;</a:t>
              </a:r>
              <a:endParaRPr lang="en-US" altLang="en-US"/>
            </a:p>
          </p:txBody>
        </p:sp>
        <p:sp>
          <p:nvSpPr>
            <p:cNvPr id="52247" name="Text Box 19"/>
            <p:cNvSpPr txBox="1">
              <a:spLocks noChangeArrowheads="1"/>
            </p:cNvSpPr>
            <p:nvPr/>
          </p:nvSpPr>
          <p:spPr bwMode="auto">
            <a:xfrm>
              <a:off x="2352" y="2448"/>
              <a:ext cx="5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/>
                <a:t>&lt;u</a:t>
              </a:r>
              <a:r>
                <a:rPr lang="en-GB" altLang="en-US" sz="2800" baseline="-25000"/>
                <a:t>l</a:t>
              </a:r>
              <a:r>
                <a:rPr lang="en-GB" altLang="en-US"/>
                <a:t>u</a:t>
              </a:r>
              <a:r>
                <a:rPr lang="en-GB" altLang="en-US" sz="2800" baseline="-25000"/>
                <a:t>r</a:t>
              </a:r>
              <a:r>
                <a:rPr lang="en-GB" altLang="en-US"/>
                <a:t>&gt;</a:t>
              </a:r>
              <a:endParaRPr lang="en-US" altLang="en-US"/>
            </a:p>
          </p:txBody>
        </p:sp>
        <p:sp>
          <p:nvSpPr>
            <p:cNvPr id="52248" name="Text Box 20"/>
            <p:cNvSpPr txBox="1">
              <a:spLocks noChangeArrowheads="1"/>
            </p:cNvSpPr>
            <p:nvPr/>
          </p:nvSpPr>
          <p:spPr bwMode="auto">
            <a:xfrm>
              <a:off x="2976" y="2448"/>
              <a:ext cx="5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/>
                <a:t>&lt;u</a:t>
              </a:r>
              <a:r>
                <a:rPr lang="en-GB" altLang="en-US" sz="2800" baseline="-25000"/>
                <a:t>l</a:t>
              </a:r>
              <a:r>
                <a:rPr lang="en-GB" altLang="en-US"/>
                <a:t>u</a:t>
              </a:r>
              <a:r>
                <a:rPr lang="en-GB" altLang="en-US" sz="2800" baseline="-25000"/>
                <a:t>l</a:t>
              </a:r>
              <a:r>
                <a:rPr lang="en-GB" altLang="en-US"/>
                <a:t>&gt;</a:t>
              </a:r>
              <a:endParaRPr lang="en-US" altLang="en-US"/>
            </a:p>
          </p:txBody>
        </p:sp>
        <p:sp>
          <p:nvSpPr>
            <p:cNvPr id="52249" name="Text Box 21"/>
            <p:cNvSpPr txBox="1">
              <a:spLocks noChangeArrowheads="1"/>
            </p:cNvSpPr>
            <p:nvPr/>
          </p:nvSpPr>
          <p:spPr bwMode="auto">
            <a:xfrm>
              <a:off x="2976" y="2064"/>
              <a:ext cx="5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/>
                <a:t>&lt;u</a:t>
              </a:r>
              <a:r>
                <a:rPr lang="en-GB" altLang="en-US" sz="2800" baseline="-25000"/>
                <a:t>r</a:t>
              </a:r>
              <a:r>
                <a:rPr lang="en-GB" altLang="en-US"/>
                <a:t>u</a:t>
              </a:r>
              <a:r>
                <a:rPr lang="en-GB" altLang="en-US" sz="2800" baseline="-25000"/>
                <a:t>l</a:t>
              </a:r>
              <a:r>
                <a:rPr lang="en-GB" altLang="en-US"/>
                <a:t>&gt;</a:t>
              </a:r>
              <a:endParaRPr lang="en-US" altLang="en-US"/>
            </a:p>
          </p:txBody>
        </p:sp>
        <p:sp>
          <p:nvSpPr>
            <p:cNvPr id="52250" name="Rectangle 23"/>
            <p:cNvSpPr>
              <a:spLocks noChangeArrowheads="1"/>
            </p:cNvSpPr>
            <p:nvPr/>
          </p:nvSpPr>
          <p:spPr bwMode="auto">
            <a:xfrm>
              <a:off x="1200" y="2256"/>
              <a:ext cx="9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 b="1"/>
                <a:t>Q</a:t>
              </a:r>
              <a:r>
                <a:rPr lang="en-GB" altLang="en-US"/>
                <a:t> = &lt;</a:t>
              </a:r>
              <a:r>
                <a:rPr lang="en-GB" altLang="en-US" b="1"/>
                <a:t>uu</a:t>
              </a:r>
              <a:r>
                <a:rPr lang="en-GB" altLang="en-US"/>
                <a:t>&gt; = </a:t>
              </a:r>
              <a:endParaRPr lang="en-US" altLang="en-US"/>
            </a:p>
          </p:txBody>
        </p:sp>
        <p:pic>
          <p:nvPicPr>
            <p:cNvPr id="52251" name="Picture 2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1984"/>
              <a:ext cx="1152" cy="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252" name="Text Box 26"/>
            <p:cNvSpPr txBox="1">
              <a:spLocks noChangeArrowheads="1"/>
            </p:cNvSpPr>
            <p:nvPr/>
          </p:nvSpPr>
          <p:spPr bwMode="auto">
            <a:xfrm>
              <a:off x="3744" y="2256"/>
              <a:ext cx="20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/>
                <a:t>=</a:t>
              </a:r>
              <a:endParaRPr lang="en-US" altLang="en-US"/>
            </a:p>
          </p:txBody>
        </p:sp>
        <p:sp>
          <p:nvSpPr>
            <p:cNvPr id="52253" name="Text Box 27"/>
            <p:cNvSpPr txBox="1">
              <a:spLocks noChangeArrowheads="1"/>
            </p:cNvSpPr>
            <p:nvPr/>
          </p:nvSpPr>
          <p:spPr bwMode="auto">
            <a:xfrm>
              <a:off x="4128" y="2064"/>
              <a:ext cx="29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/>
                <a:t>q</a:t>
              </a:r>
              <a:r>
                <a:rPr lang="en-GB" altLang="en-US" sz="2400" baseline="-25000"/>
                <a:t>S</a:t>
              </a:r>
              <a:endParaRPr lang="en-US" altLang="en-US" sz="2400" baseline="-25000"/>
            </a:p>
          </p:txBody>
        </p:sp>
        <p:sp>
          <p:nvSpPr>
            <p:cNvPr id="52254" name="Text Box 30"/>
            <p:cNvSpPr txBox="1">
              <a:spLocks noChangeArrowheads="1"/>
            </p:cNvSpPr>
            <p:nvPr/>
          </p:nvSpPr>
          <p:spPr bwMode="auto">
            <a:xfrm>
              <a:off x="4128" y="2448"/>
              <a:ext cx="2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/>
                <a:t>q</a:t>
              </a:r>
              <a:r>
                <a:rPr lang="en-GB" altLang="en-US" sz="2400" baseline="-25000"/>
                <a:t>D</a:t>
              </a:r>
              <a:endParaRPr lang="en-US" altLang="en-US" sz="2400" baseline="-25000"/>
            </a:p>
          </p:txBody>
        </p:sp>
        <p:sp>
          <p:nvSpPr>
            <p:cNvPr id="52255" name="Text Box 31"/>
            <p:cNvSpPr txBox="1">
              <a:spLocks noChangeArrowheads="1"/>
            </p:cNvSpPr>
            <p:nvPr/>
          </p:nvSpPr>
          <p:spPr bwMode="auto">
            <a:xfrm>
              <a:off x="4512" y="2448"/>
              <a:ext cx="29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/>
                <a:t>q</a:t>
              </a:r>
              <a:r>
                <a:rPr lang="en-GB" altLang="en-US" sz="2400" baseline="-25000"/>
                <a:t>S</a:t>
              </a:r>
              <a:endParaRPr lang="en-US" altLang="en-US" sz="2400" baseline="-25000"/>
            </a:p>
          </p:txBody>
        </p:sp>
        <p:sp>
          <p:nvSpPr>
            <p:cNvPr id="52256" name="Text Box 32"/>
            <p:cNvSpPr txBox="1">
              <a:spLocks noChangeArrowheads="1"/>
            </p:cNvSpPr>
            <p:nvPr/>
          </p:nvSpPr>
          <p:spPr bwMode="auto">
            <a:xfrm>
              <a:off x="4512" y="2064"/>
              <a:ext cx="2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/>
                <a:t>q</a:t>
              </a:r>
              <a:r>
                <a:rPr lang="en-GB" altLang="en-US" sz="2400" baseline="-25000"/>
                <a:t>D</a:t>
              </a:r>
              <a:endParaRPr lang="en-US" altLang="en-US" sz="2400" baseline="-25000"/>
            </a:p>
          </p:txBody>
        </p:sp>
      </p:grpSp>
      <p:sp>
        <p:nvSpPr>
          <p:cNvPr id="52241" name="Text Box 34"/>
          <p:cNvSpPr txBox="1">
            <a:spLocks noChangeArrowheads="1"/>
          </p:cNvSpPr>
          <p:nvPr/>
        </p:nvSpPr>
        <p:spPr bwMode="auto">
          <a:xfrm>
            <a:off x="365125" y="2830513"/>
            <a:ext cx="79581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We need to generate a situation where through </a:t>
            </a:r>
            <a:r>
              <a:rPr lang="en-GB" altLang="en-US" dirty="0" err="1"/>
              <a:t>Hebbian</a:t>
            </a:r>
            <a:r>
              <a:rPr lang="en-GB" altLang="en-US" dirty="0"/>
              <a:t> learning one</a:t>
            </a:r>
          </a:p>
          <a:p>
            <a:pPr eaLnBrk="1" hangingPunct="1"/>
            <a:r>
              <a:rPr lang="en-GB" altLang="en-US" dirty="0"/>
              <a:t>synapse will grow while the other should drop to zero.</a:t>
            </a:r>
          </a:p>
          <a:p>
            <a:pPr eaLnBrk="1" hangingPunct="1"/>
            <a:r>
              <a:rPr lang="en-GB" altLang="en-US" dirty="0"/>
              <a:t>Called: Synaptic competition (Remember “weight normalization”!) </a:t>
            </a:r>
            <a:endParaRPr lang="en-US" altLang="en-US" dirty="0"/>
          </a:p>
        </p:txBody>
      </p:sp>
      <p:sp>
        <p:nvSpPr>
          <p:cNvPr id="52242" name="Text Box 35"/>
          <p:cNvSpPr txBox="1">
            <a:spLocks noChangeArrowheads="1"/>
          </p:cNvSpPr>
          <p:nvPr/>
        </p:nvSpPr>
        <p:spPr bwMode="auto">
          <a:xfrm>
            <a:off x="390525" y="4267200"/>
            <a:ext cx="7991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We assume that right and left eye are statistically the same and, thus,</a:t>
            </a:r>
          </a:p>
          <a:p>
            <a:pPr eaLnBrk="1" hangingPunct="1"/>
            <a:r>
              <a:rPr lang="en-GB" altLang="en-US"/>
              <a:t>get as correlation matrix </a:t>
            </a:r>
            <a:r>
              <a:rPr lang="en-GB" altLang="en-US" b="1"/>
              <a:t>Q</a:t>
            </a:r>
            <a:r>
              <a:rPr lang="en-GB" altLang="en-US"/>
              <a:t>:</a:t>
            </a:r>
            <a:endParaRPr lang="en-US" altLang="en-US"/>
          </a:p>
        </p:txBody>
      </p:sp>
      <p:sp>
        <p:nvSpPr>
          <p:cNvPr id="52243" name="Rectangle 37"/>
          <p:cNvSpPr>
            <a:spLocks noChangeArrowheads="1"/>
          </p:cNvSpPr>
          <p:nvPr/>
        </p:nvSpPr>
        <p:spPr bwMode="auto">
          <a:xfrm>
            <a:off x="7467600" y="1905000"/>
            <a:ext cx="152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44" name="Text Box 36"/>
          <p:cNvSpPr txBox="1">
            <a:spLocks noChangeArrowheads="1"/>
          </p:cNvSpPr>
          <p:nvPr/>
        </p:nvSpPr>
        <p:spPr bwMode="auto">
          <a:xfrm>
            <a:off x="7391400" y="1889125"/>
            <a:ext cx="25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altLang="en-US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1" grpId="0"/>
      <p:bldP spid="522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3"/>
          <p:cNvSpPr txBox="1">
            <a:spLocks noChangeArrowheads="1"/>
          </p:cNvSpPr>
          <p:nvPr/>
        </p:nvSpPr>
        <p:spPr bwMode="auto">
          <a:xfrm>
            <a:off x="1371600" y="0"/>
            <a:ext cx="627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Modelling Ocular Dominance – Single Cell</a:t>
            </a:r>
            <a:endParaRPr lang="en-US" altLang="en-US" sz="2400" b="1"/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533400" y="849313"/>
            <a:ext cx="2159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Eigenvectors are:</a:t>
            </a:r>
            <a:endParaRPr lang="en-US" altLang="en-US"/>
          </a:p>
        </p:txBody>
      </p:sp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5210175" y="838200"/>
            <a:ext cx="608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and</a:t>
            </a:r>
            <a:endParaRPr lang="en-US" altLang="en-US"/>
          </a:p>
        </p:txBody>
      </p:sp>
      <p:pic>
        <p:nvPicPr>
          <p:cNvPr id="5325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685800"/>
            <a:ext cx="22574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704850"/>
            <a:ext cx="22574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5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52600"/>
            <a:ext cx="21336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6" name="Text Box 11"/>
          <p:cNvSpPr txBox="1">
            <a:spLocks noChangeArrowheads="1"/>
          </p:cNvSpPr>
          <p:nvPr/>
        </p:nvSpPr>
        <p:spPr bwMode="auto">
          <a:xfrm>
            <a:off x="5259388" y="1752600"/>
            <a:ext cx="608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and</a:t>
            </a:r>
            <a:endParaRPr lang="en-US" altLang="en-US"/>
          </a:p>
        </p:txBody>
      </p:sp>
      <p:sp>
        <p:nvSpPr>
          <p:cNvPr id="53257" name="Text Box 12"/>
          <p:cNvSpPr txBox="1">
            <a:spLocks noChangeArrowheads="1"/>
          </p:cNvSpPr>
          <p:nvPr/>
        </p:nvSpPr>
        <p:spPr bwMode="auto">
          <a:xfrm>
            <a:off x="609600" y="1752600"/>
            <a:ext cx="2063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with eigenvalues</a:t>
            </a:r>
            <a:endParaRPr lang="en-US" altLang="en-US"/>
          </a:p>
        </p:txBody>
      </p:sp>
      <p:pic>
        <p:nvPicPr>
          <p:cNvPr id="5325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752600"/>
            <a:ext cx="21336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9" name="Text Box 14"/>
          <p:cNvSpPr txBox="1">
            <a:spLocks noChangeArrowheads="1"/>
          </p:cNvSpPr>
          <p:nvPr/>
        </p:nvSpPr>
        <p:spPr bwMode="auto">
          <a:xfrm>
            <a:off x="669925" y="2525713"/>
            <a:ext cx="458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Using the correlation based Hebb rule: </a:t>
            </a:r>
            <a:endParaRPr lang="en-US" altLang="en-US"/>
          </a:p>
        </p:txBody>
      </p:sp>
      <p:grpSp>
        <p:nvGrpSpPr>
          <p:cNvPr id="53260" name="Group 19"/>
          <p:cNvGrpSpPr>
            <a:grpSpLocks/>
          </p:cNvGrpSpPr>
          <p:nvPr/>
        </p:nvGrpSpPr>
        <p:grpSpPr bwMode="auto">
          <a:xfrm>
            <a:off x="5451475" y="2209800"/>
            <a:ext cx="2244725" cy="954088"/>
            <a:chOff x="679" y="2172"/>
            <a:chExt cx="1414" cy="601"/>
          </a:xfrm>
        </p:grpSpPr>
        <p:sp>
          <p:nvSpPr>
            <p:cNvPr id="53272" name="Text Box 15"/>
            <p:cNvSpPr txBox="1">
              <a:spLocks noChangeArrowheads="1"/>
            </p:cNvSpPr>
            <p:nvPr/>
          </p:nvSpPr>
          <p:spPr bwMode="auto">
            <a:xfrm>
              <a:off x="1104" y="2304"/>
              <a:ext cx="989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 sz="2400"/>
                <a:t>= </a:t>
              </a:r>
              <a:r>
                <a:rPr lang="en-GB" altLang="en-US" sz="3000">
                  <a:latin typeface="Symbol" pitchFamily="18" charset="2"/>
                </a:rPr>
                <a:t>m </a:t>
              </a:r>
              <a:r>
                <a:rPr lang="en-GB" altLang="en-US" sz="2400"/>
                <a:t> </a:t>
              </a:r>
              <a:r>
                <a:rPr lang="en-GB" altLang="en-US" sz="2400" b="1"/>
                <a:t>Q</a:t>
              </a:r>
              <a:r>
                <a:rPr lang="en-GB" altLang="en-US" sz="2400"/>
                <a:t> </a:t>
              </a:r>
              <a:r>
                <a:rPr lang="en-GB" altLang="en-US" sz="3600" baseline="10000"/>
                <a:t>.</a:t>
              </a:r>
              <a:r>
                <a:rPr lang="en-GB" altLang="en-US" sz="2400"/>
                <a:t> </a:t>
              </a:r>
              <a:r>
                <a:rPr lang="en-GB" altLang="en-US" sz="2400" b="1"/>
                <a:t>w</a:t>
              </a:r>
              <a:endParaRPr lang="en-GB" altLang="en-US"/>
            </a:p>
          </p:txBody>
        </p:sp>
        <p:sp>
          <p:nvSpPr>
            <p:cNvPr id="53273" name="Text Box 16"/>
            <p:cNvSpPr txBox="1">
              <a:spLocks noChangeArrowheads="1"/>
            </p:cNvSpPr>
            <p:nvPr/>
          </p:nvSpPr>
          <p:spPr bwMode="auto">
            <a:xfrm>
              <a:off x="679" y="2172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GB" altLang="en-US" sz="2400"/>
                <a:t>d</a:t>
              </a:r>
              <a:r>
                <a:rPr lang="en-GB" altLang="en-US" sz="2400" b="1"/>
                <a:t>w</a:t>
              </a:r>
              <a:endParaRPr lang="en-GB" altLang="en-US" sz="3000" b="1" baseline="-25000">
                <a:latin typeface="Symbol" pitchFamily="18" charset="2"/>
              </a:endParaRPr>
            </a:p>
          </p:txBody>
        </p:sp>
        <p:sp>
          <p:nvSpPr>
            <p:cNvPr id="53274" name="Text Box 17"/>
            <p:cNvSpPr txBox="1">
              <a:spLocks noChangeArrowheads="1"/>
            </p:cNvSpPr>
            <p:nvPr/>
          </p:nvSpPr>
          <p:spPr bwMode="auto">
            <a:xfrm>
              <a:off x="717" y="2485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GB" altLang="en-US" sz="2400"/>
                <a:t>dt</a:t>
              </a:r>
            </a:p>
          </p:txBody>
        </p:sp>
        <p:sp>
          <p:nvSpPr>
            <p:cNvPr id="53275" name="Line 18"/>
            <p:cNvSpPr>
              <a:spLocks noChangeShapeType="1"/>
            </p:cNvSpPr>
            <p:nvPr/>
          </p:nvSpPr>
          <p:spPr bwMode="auto">
            <a:xfrm>
              <a:off x="742" y="2485"/>
              <a:ext cx="2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1" name="Text Box 20"/>
          <p:cNvSpPr txBox="1">
            <a:spLocks noChangeArrowheads="1"/>
          </p:cNvSpPr>
          <p:nvPr/>
        </p:nvSpPr>
        <p:spPr bwMode="auto">
          <a:xfrm>
            <a:off x="593725" y="3392488"/>
            <a:ext cx="166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And defining:</a:t>
            </a:r>
            <a:endParaRPr lang="en-US" altLang="en-US"/>
          </a:p>
        </p:txBody>
      </p:sp>
      <p:pic>
        <p:nvPicPr>
          <p:cNvPr id="53262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57575"/>
            <a:ext cx="22955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63" name="Text Box 22"/>
          <p:cNvSpPr txBox="1">
            <a:spLocks noChangeArrowheads="1"/>
          </p:cNvSpPr>
          <p:nvPr/>
        </p:nvSpPr>
        <p:spPr bwMode="auto">
          <a:xfrm>
            <a:off x="76200" y="4306888"/>
            <a:ext cx="1057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We get:</a:t>
            </a:r>
            <a:endParaRPr lang="en-US" altLang="en-US"/>
          </a:p>
        </p:txBody>
      </p:sp>
      <p:sp>
        <p:nvSpPr>
          <p:cNvPr id="53264" name="Text Box 23"/>
          <p:cNvSpPr txBox="1">
            <a:spLocks noChangeArrowheads="1"/>
          </p:cNvSpPr>
          <p:nvPr/>
        </p:nvSpPr>
        <p:spPr bwMode="auto">
          <a:xfrm>
            <a:off x="4724400" y="3457575"/>
            <a:ext cx="608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and</a:t>
            </a:r>
            <a:endParaRPr lang="en-US" altLang="en-US"/>
          </a:p>
        </p:txBody>
      </p:sp>
      <p:pic>
        <p:nvPicPr>
          <p:cNvPr id="53265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57575"/>
            <a:ext cx="22955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66" name="Picture 2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19575"/>
            <a:ext cx="3267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67" name="Text Box 26"/>
          <p:cNvSpPr txBox="1">
            <a:spLocks noChangeArrowheads="1"/>
          </p:cNvSpPr>
          <p:nvPr/>
        </p:nvSpPr>
        <p:spPr bwMode="auto">
          <a:xfrm>
            <a:off x="4724400" y="4295775"/>
            <a:ext cx="608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and</a:t>
            </a:r>
            <a:endParaRPr lang="en-US" altLang="en-US"/>
          </a:p>
        </p:txBody>
      </p:sp>
      <p:pic>
        <p:nvPicPr>
          <p:cNvPr id="53268" name="Picture 2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219575"/>
            <a:ext cx="3267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69" name="Text Box 28"/>
          <p:cNvSpPr txBox="1">
            <a:spLocks noChangeArrowheads="1"/>
          </p:cNvSpPr>
          <p:nvPr/>
        </p:nvSpPr>
        <p:spPr bwMode="auto">
          <a:xfrm>
            <a:off x="288925" y="5068888"/>
            <a:ext cx="8731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We can assume that after eye-opening positive activity correlations </a:t>
            </a:r>
            <a:r>
              <a:rPr lang="en-GB" altLang="en-US" i="1" dirty="0"/>
              <a:t>between</a:t>
            </a:r>
          </a:p>
          <a:p>
            <a:pPr eaLnBrk="1" hangingPunct="1"/>
            <a:r>
              <a:rPr lang="en-GB" altLang="en-US" dirty="0"/>
              <a:t>the eyes exist. Hence:</a:t>
            </a:r>
            <a:endParaRPr lang="en-US" altLang="en-US" dirty="0"/>
          </a:p>
        </p:txBody>
      </p:sp>
      <p:pic>
        <p:nvPicPr>
          <p:cNvPr id="53270" name="Picture 2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449888"/>
            <a:ext cx="29813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71" name="Text Box 30"/>
          <p:cNvSpPr txBox="1">
            <a:spLocks noChangeArrowheads="1"/>
          </p:cNvSpPr>
          <p:nvPr/>
        </p:nvSpPr>
        <p:spPr bwMode="auto">
          <a:xfrm>
            <a:off x="228600" y="5943600"/>
            <a:ext cx="82645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>
                <a:solidFill>
                  <a:srgbClr val="FF0000"/>
                </a:solidFill>
              </a:rPr>
              <a:t>And it follows that </a:t>
            </a:r>
            <a:r>
              <a:rPr lang="en-GB" altLang="en-US" b="1" dirty="0">
                <a:solidFill>
                  <a:srgbClr val="FF0000"/>
                </a:solidFill>
              </a:rPr>
              <a:t>e</a:t>
            </a:r>
            <a:r>
              <a:rPr lang="en-GB" altLang="en-US" sz="2800" baseline="-25000" dirty="0">
                <a:solidFill>
                  <a:srgbClr val="FF0000"/>
                </a:solidFill>
              </a:rPr>
              <a:t>1</a:t>
            </a:r>
            <a:r>
              <a:rPr lang="en-GB" altLang="en-US" dirty="0">
                <a:solidFill>
                  <a:srgbClr val="FF0000"/>
                </a:solidFill>
              </a:rPr>
              <a:t> is the principal eigenvector leading to equal weight</a:t>
            </a:r>
          </a:p>
          <a:p>
            <a:pPr eaLnBrk="1" hangingPunct="1"/>
            <a:r>
              <a:rPr lang="en-GB" altLang="en-US" dirty="0">
                <a:solidFill>
                  <a:srgbClr val="FF0000"/>
                </a:solidFill>
              </a:rPr>
              <a:t>growth for both eyes, which is not the case in biology!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9" grpId="0"/>
      <p:bldP spid="53261" grpId="0"/>
      <p:bldP spid="53263" grpId="0"/>
      <p:bldP spid="53264" grpId="0"/>
      <p:bldP spid="53267" grpId="0"/>
      <p:bldP spid="53269" grpId="0"/>
      <p:bldP spid="5327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228600" y="838200"/>
            <a:ext cx="6873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Weight normalization will help, </a:t>
            </a:r>
            <a:r>
              <a:rPr lang="en-GB" altLang="en-US" sz="1400"/>
              <a:t>(but only subtractive normalization works</a:t>
            </a:r>
          </a:p>
          <a:p>
            <a:pPr eaLnBrk="1" hangingPunct="1"/>
            <a:r>
              <a:rPr lang="en-GB" altLang="en-US" sz="1400"/>
              <a:t>as multiplicative normalization will not change the relative growth of w+ as</a:t>
            </a:r>
          </a:p>
          <a:p>
            <a:pPr eaLnBrk="1" hangingPunct="1"/>
            <a:r>
              <a:rPr lang="en-GB" altLang="en-US" sz="1400"/>
              <a:t>compared to w-):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4175"/>
            <a:ext cx="33528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1371600" y="76200"/>
            <a:ext cx="627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Modelling Ocular Dominance – Single Cell</a:t>
            </a:r>
            <a:endParaRPr lang="en-US" altLang="en-US" sz="2400" b="1"/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288925" y="2449513"/>
            <a:ext cx="620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As: </a:t>
            </a:r>
            <a:endParaRPr lang="en-US" altLang="en-US"/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14097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2362200" y="2438400"/>
            <a:ext cx="62341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we have </a:t>
            </a:r>
            <a:r>
              <a:rPr lang="en-GB" altLang="en-US" b="1"/>
              <a:t>e</a:t>
            </a:r>
            <a:r>
              <a:rPr lang="en-GB" altLang="en-US" sz="2800" baseline="-25000"/>
              <a:t>1 </a:t>
            </a:r>
            <a:r>
              <a:rPr lang="en-GB" altLang="en-US"/>
              <a:t>~ </a:t>
            </a:r>
            <a:r>
              <a:rPr lang="en-GB" altLang="en-US" b="1"/>
              <a:t>n</a:t>
            </a:r>
            <a:r>
              <a:rPr lang="en-GB" altLang="en-US"/>
              <a:t> which eliminates weight growth of w</a:t>
            </a:r>
            <a:r>
              <a:rPr lang="en-GB" altLang="en-US" sz="2800" baseline="-25000"/>
              <a:t>+</a:t>
            </a:r>
            <a:r>
              <a:rPr lang="en-GB" altLang="en-US"/>
              <a:t> </a:t>
            </a:r>
            <a:endParaRPr lang="en-US" altLang="en-US" b="1"/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304800" y="3794125"/>
            <a:ext cx="77882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While, on the other hand: </a:t>
            </a:r>
            <a:r>
              <a:rPr lang="en-GB" altLang="en-US" b="1" dirty="0"/>
              <a:t>e</a:t>
            </a:r>
            <a:r>
              <a:rPr lang="en-GB" altLang="en-US" sz="2800" baseline="-25000" dirty="0"/>
              <a:t>2</a:t>
            </a:r>
            <a:r>
              <a:rPr lang="en-GB" altLang="en-US" dirty="0"/>
              <a:t> </a:t>
            </a:r>
            <a:r>
              <a:rPr lang="en-GB" altLang="en-US" sz="3600" baseline="10000" dirty="0"/>
              <a:t>.</a:t>
            </a:r>
            <a:r>
              <a:rPr lang="en-GB" altLang="en-US" dirty="0"/>
              <a:t> </a:t>
            </a:r>
            <a:r>
              <a:rPr lang="en-GB" altLang="en-US" b="1" dirty="0"/>
              <a:t>n</a:t>
            </a:r>
            <a:r>
              <a:rPr lang="en-GB" altLang="en-US" dirty="0"/>
              <a:t> = 0,    (vectors are orthogonal).</a:t>
            </a:r>
          </a:p>
          <a:p>
            <a:pPr eaLnBrk="1" hangingPunct="1"/>
            <a:r>
              <a:rPr lang="en-GB" altLang="en-US" dirty="0"/>
              <a:t>Hence the weight vector will grow parallel to </a:t>
            </a:r>
            <a:r>
              <a:rPr lang="en-GB" altLang="en-US" b="1" dirty="0"/>
              <a:t>e</a:t>
            </a:r>
            <a:r>
              <a:rPr lang="en-GB" altLang="en-US" sz="2800" baseline="-25000" dirty="0"/>
              <a:t>2</a:t>
            </a:r>
            <a:r>
              <a:rPr lang="en-GB" altLang="en-US" dirty="0"/>
              <a:t>, which requires the one to grow and the other to shrink.</a:t>
            </a:r>
            <a:endParaRPr lang="en-US" altLang="en-US" dirty="0"/>
          </a:p>
        </p:txBody>
      </p:sp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228600" y="5024438"/>
            <a:ext cx="69834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What really happens is given by the initial conditions of </a:t>
            </a:r>
            <a:r>
              <a:rPr lang="en-GB" altLang="en-US" b="1"/>
              <a:t>w</a:t>
            </a:r>
            <a:r>
              <a:rPr lang="en-GB" altLang="en-US"/>
              <a:t>(0).</a:t>
            </a:r>
          </a:p>
          <a:p>
            <a:pPr eaLnBrk="1" hangingPunct="1"/>
            <a:endParaRPr lang="en-GB" altLang="en-US"/>
          </a:p>
          <a:p>
            <a:pPr eaLnBrk="1" hangingPunct="1"/>
            <a:r>
              <a:rPr lang="en-GB" altLang="en-US"/>
              <a:t>If:</a:t>
            </a:r>
            <a:endParaRPr lang="en-US" altLang="en-US"/>
          </a:p>
        </p:txBody>
      </p:sp>
      <p:pic>
        <p:nvPicPr>
          <p:cNvPr id="542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5622925"/>
            <a:ext cx="5238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244475" y="6308725"/>
            <a:ext cx="4556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</a:t>
            </a:r>
            <a:r>
              <a:rPr lang="en-GB" altLang="en-US" sz="2800" baseline="-25000"/>
              <a:t>r</a:t>
            </a:r>
            <a:r>
              <a:rPr lang="en-GB" altLang="en-US"/>
              <a:t> will increase, otherwise w</a:t>
            </a:r>
            <a:r>
              <a:rPr lang="en-GB" altLang="en-US" sz="2800" baseline="-25000"/>
              <a:t>l</a:t>
            </a:r>
            <a:r>
              <a:rPr lang="en-GB" altLang="en-US"/>
              <a:t> will grow.</a:t>
            </a:r>
            <a:endParaRPr lang="en-US" altLang="en-US"/>
          </a:p>
        </p:txBody>
      </p:sp>
      <p:sp>
        <p:nvSpPr>
          <p:cNvPr id="97292" name="Text Box 12"/>
          <p:cNvSpPr txBox="1">
            <a:spLocks noChangeArrowheads="1"/>
          </p:cNvSpPr>
          <p:nvPr/>
        </p:nvSpPr>
        <p:spPr bwMode="auto">
          <a:xfrm>
            <a:off x="212725" y="3059113"/>
            <a:ext cx="8759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altLang="en-US"/>
              <a:t>(because entering </a:t>
            </a:r>
            <a:r>
              <a:rPr lang="de-DE" altLang="en-US" b="1"/>
              <a:t>e</a:t>
            </a:r>
            <a:r>
              <a:rPr lang="de-DE" altLang="en-US" b="1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de-DE" altLang="en-US"/>
              <a:t> into the above yields:                                                    ) </a:t>
            </a:r>
          </a:p>
        </p:txBody>
      </p:sp>
      <p:pic>
        <p:nvPicPr>
          <p:cNvPr id="5428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124200"/>
            <a:ext cx="34290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0" grpId="0"/>
      <p:bldP spid="54281" grpId="0"/>
      <p:bldP spid="5428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1295400" y="228600"/>
            <a:ext cx="6091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Modelling Ocular Dominance – Networks</a:t>
            </a:r>
            <a:endParaRPr lang="en-US" altLang="en-US" sz="2400" b="1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81000" y="914400"/>
            <a:ext cx="333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The ocular dominance map:</a:t>
            </a:r>
            <a:endParaRPr lang="en-US" altLang="en-US"/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533400" y="5241925"/>
            <a:ext cx="28368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With gradual transitions</a:t>
            </a:r>
          </a:p>
          <a:p>
            <a:pPr eaLnBrk="1" hangingPunct="1"/>
            <a:r>
              <a:rPr lang="en-GB" altLang="en-US"/>
              <a:t>Magnification (monkey)</a:t>
            </a:r>
            <a:endParaRPr lang="en-US" altLang="en-US"/>
          </a:p>
        </p:txBody>
      </p:sp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19200"/>
            <a:ext cx="5029200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648200" y="5334000"/>
            <a:ext cx="3511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Larger Map after thresholding</a:t>
            </a:r>
          </a:p>
          <a:p>
            <a:pPr eaLnBrk="1" hangingPunct="1"/>
            <a:r>
              <a:rPr lang="en-GB" altLang="en-US"/>
              <a:t>(Monkey)</a:t>
            </a:r>
            <a:endParaRPr lang="en-US" altLang="en-US"/>
          </a:p>
        </p:txBody>
      </p: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70125"/>
            <a:ext cx="3481388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447800" y="1600200"/>
            <a:ext cx="606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>
                <a:solidFill>
                  <a:srgbClr val="FF0000"/>
                </a:solidFill>
              </a:rPr>
              <a:t>Left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2895600" y="1676400"/>
            <a:ext cx="777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>
                <a:solidFill>
                  <a:srgbClr val="FF0000"/>
                </a:solidFill>
              </a:rPr>
              <a:t>Right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>
            <a:off x="1905000" y="1905000"/>
            <a:ext cx="2286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7" name="Line 11"/>
          <p:cNvSpPr>
            <a:spLocks noChangeShapeType="1"/>
          </p:cNvSpPr>
          <p:nvPr/>
        </p:nvSpPr>
        <p:spPr bwMode="auto">
          <a:xfrm flipH="1">
            <a:off x="2590800" y="1981200"/>
            <a:ext cx="381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/>
          <p:cNvSpPr txBox="1">
            <a:spLocks noChangeArrowheads="1"/>
          </p:cNvSpPr>
          <p:nvPr/>
        </p:nvSpPr>
        <p:spPr bwMode="auto">
          <a:xfrm>
            <a:off x="1295400" y="228600"/>
            <a:ext cx="6091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Modelling Ocular Dominance – Networks</a:t>
            </a:r>
            <a:endParaRPr lang="en-US" altLang="en-US" sz="2400" b="1"/>
          </a:p>
        </p:txBody>
      </p:sp>
      <p:sp>
        <p:nvSpPr>
          <p:cNvPr id="56323" name="Text Box 4"/>
          <p:cNvSpPr txBox="1">
            <a:spLocks noChangeArrowheads="1"/>
          </p:cNvSpPr>
          <p:nvPr/>
        </p:nvSpPr>
        <p:spPr bwMode="auto">
          <a:xfrm>
            <a:off x="228600" y="685800"/>
            <a:ext cx="7294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To receive an ocular dominance map we need a small network:</a:t>
            </a:r>
            <a:endParaRPr lang="en-US" altLang="en-US"/>
          </a:p>
        </p:txBody>
      </p:sp>
      <p:pic>
        <p:nvPicPr>
          <p:cNvPr id="5632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076700"/>
            <a:ext cx="42957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5" name="Text Box 7"/>
          <p:cNvSpPr txBox="1">
            <a:spLocks noChangeArrowheads="1"/>
          </p:cNvSpPr>
          <p:nvPr/>
        </p:nvSpPr>
        <p:spPr bwMode="auto">
          <a:xfrm>
            <a:off x="304800" y="3314700"/>
            <a:ext cx="7073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Here the activity components v</a:t>
            </a:r>
            <a:r>
              <a:rPr lang="en-GB" altLang="en-US" baseline="-25000"/>
              <a:t>i</a:t>
            </a:r>
            <a:r>
              <a:rPr lang="en-GB" altLang="en-US"/>
              <a:t> of each neuron collected into </a:t>
            </a:r>
          </a:p>
          <a:p>
            <a:pPr eaLnBrk="1" hangingPunct="1"/>
            <a:r>
              <a:rPr lang="en-GB" altLang="en-US"/>
              <a:t>vector </a:t>
            </a:r>
            <a:r>
              <a:rPr lang="en-GB" altLang="en-US" b="1"/>
              <a:t>v</a:t>
            </a:r>
            <a:r>
              <a:rPr lang="en-GB" altLang="en-US"/>
              <a:t> are recursively defined by:</a:t>
            </a:r>
            <a:endParaRPr lang="en-US" altLang="en-US"/>
          </a:p>
        </p:txBody>
      </p:sp>
      <p:sp>
        <p:nvSpPr>
          <p:cNvPr id="56326" name="Text Box 8"/>
          <p:cNvSpPr txBox="1">
            <a:spLocks noChangeArrowheads="1"/>
          </p:cNvSpPr>
          <p:nvPr/>
        </p:nvSpPr>
        <p:spPr bwMode="auto">
          <a:xfrm>
            <a:off x="76200" y="4773613"/>
            <a:ext cx="902522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Where </a:t>
            </a:r>
            <a:r>
              <a:rPr lang="en-GB" altLang="en-US" b="1" dirty="0"/>
              <a:t>M</a:t>
            </a:r>
            <a:r>
              <a:rPr lang="en-GB" altLang="en-US" dirty="0"/>
              <a:t> is the recurrent weight matrix and </a:t>
            </a:r>
            <a:r>
              <a:rPr lang="en-GB" altLang="en-US" b="1" dirty="0"/>
              <a:t>W</a:t>
            </a:r>
            <a:r>
              <a:rPr lang="en-GB" altLang="en-US" dirty="0"/>
              <a:t> the feed-forward weight matrix.</a:t>
            </a:r>
          </a:p>
          <a:p>
            <a:pPr eaLnBrk="1" hangingPunct="1"/>
            <a:r>
              <a:rPr lang="en-GB" altLang="en-US"/>
              <a:t>If the eigenvalues of M are smaller than </a:t>
            </a:r>
            <a:r>
              <a:rPr lang="en-GB" altLang="en-US" smtClean="0"/>
              <a:t>1 </a:t>
            </a:r>
            <a:r>
              <a:rPr lang="en-GB" altLang="en-US"/>
              <a:t>than this is stable and we get as</a:t>
            </a:r>
          </a:p>
          <a:p>
            <a:pPr eaLnBrk="1" hangingPunct="1"/>
            <a:r>
              <a:rPr lang="en-GB" altLang="en-US" dirty="0"/>
              <a:t>the steady state output:</a:t>
            </a:r>
            <a:endParaRPr lang="en-US" altLang="en-US" dirty="0"/>
          </a:p>
        </p:txBody>
      </p:sp>
      <p:pic>
        <p:nvPicPr>
          <p:cNvPr id="5632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57900"/>
            <a:ext cx="31432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8" name="Picture 10" descr="3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44575"/>
            <a:ext cx="6019800" cy="227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  <p:bldP spid="563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3"/>
          <p:cNvSpPr txBox="1">
            <a:spLocks noChangeArrowheads="1"/>
          </p:cNvSpPr>
          <p:nvPr/>
        </p:nvSpPr>
        <p:spPr bwMode="auto">
          <a:xfrm>
            <a:off x="1295400" y="228600"/>
            <a:ext cx="6091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Modelling Ocular Dominance – Networks</a:t>
            </a:r>
            <a:endParaRPr lang="en-US" altLang="en-US" sz="2400" b="1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441325" y="925513"/>
            <a:ext cx="2568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Defining the inverse: </a:t>
            </a:r>
            <a:endParaRPr lang="en-US" altLang="en-US"/>
          </a:p>
        </p:txBody>
      </p:sp>
      <p:pic>
        <p:nvPicPr>
          <p:cNvPr id="5734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144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49" name="Text Box 6"/>
          <p:cNvSpPr txBox="1">
            <a:spLocks noChangeArrowheads="1"/>
          </p:cNvSpPr>
          <p:nvPr/>
        </p:nvSpPr>
        <p:spPr bwMode="auto">
          <a:xfrm>
            <a:off x="517525" y="1565275"/>
            <a:ext cx="6351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Where </a:t>
            </a:r>
            <a:r>
              <a:rPr lang="en-GB" altLang="en-US" sz="2400" b="1">
                <a:latin typeface="Times New Roman" pitchFamily="18" charset="0"/>
              </a:rPr>
              <a:t>I</a:t>
            </a:r>
            <a:r>
              <a:rPr lang="en-GB" altLang="en-US"/>
              <a:t> is the identity matrix. This way we can rewrite:</a:t>
            </a:r>
            <a:endParaRPr lang="en-US" altLang="en-US"/>
          </a:p>
        </p:txBody>
      </p:sp>
      <p:pic>
        <p:nvPicPr>
          <p:cNvPr id="5735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23717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51" name="Text Box 8"/>
          <p:cNvSpPr txBox="1">
            <a:spLocks noChangeArrowheads="1"/>
          </p:cNvSpPr>
          <p:nvPr/>
        </p:nvSpPr>
        <p:spPr bwMode="auto">
          <a:xfrm>
            <a:off x="517525" y="2830513"/>
            <a:ext cx="85105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An ocular dominance map can be achieved similar to the single cell model</a:t>
            </a:r>
          </a:p>
          <a:p>
            <a:pPr eaLnBrk="1" hangingPunct="1"/>
            <a:r>
              <a:rPr lang="en-GB" altLang="en-US"/>
              <a:t>but by assuming constant intracortical connectivity </a:t>
            </a:r>
            <a:r>
              <a:rPr lang="en-GB" altLang="en-US" b="1"/>
              <a:t>M</a:t>
            </a:r>
            <a:r>
              <a:rPr lang="en-GB" altLang="en-US"/>
              <a:t>.</a:t>
            </a:r>
            <a:endParaRPr lang="en-US" altLang="en-US"/>
          </a:p>
        </p:txBody>
      </p:sp>
      <p:sp>
        <p:nvSpPr>
          <p:cNvPr id="57352" name="Text Box 9"/>
          <p:cNvSpPr txBox="1">
            <a:spLocks noChangeArrowheads="1"/>
          </p:cNvSpPr>
          <p:nvPr/>
        </p:nvSpPr>
        <p:spPr bwMode="auto">
          <a:xfrm>
            <a:off x="365125" y="3744913"/>
            <a:ext cx="2538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We use this network:</a:t>
            </a:r>
            <a:endParaRPr lang="en-US" altLang="en-US"/>
          </a:p>
        </p:txBody>
      </p:sp>
      <p:graphicFrame>
        <p:nvGraphicFramePr>
          <p:cNvPr id="57353" name="Object 12"/>
          <p:cNvGraphicFramePr>
            <a:graphicFrameLocks noChangeAspect="1"/>
          </p:cNvGraphicFramePr>
          <p:nvPr/>
        </p:nvGraphicFramePr>
        <p:xfrm>
          <a:off x="3048000" y="3657600"/>
          <a:ext cx="3429000" cy="278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3" name="PHOTO-PAINT" r:id="rId6" imgW="1743164" imgH="1416963" progId="CorelPhotoPaint.Image.12">
                  <p:embed/>
                </p:oleObj>
              </mc:Choice>
              <mc:Fallback>
                <p:oleObj name="PHOTO-PAINT" r:id="rId6" imgW="1743164" imgH="1416963" progId="CorelPhotoPaint.Image.12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657600"/>
                        <a:ext cx="3429000" cy="278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  <p:bldP spid="57351" grpId="0"/>
      <p:bldP spid="5735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3"/>
          <p:cNvSpPr txBox="1">
            <a:spLocks noChangeArrowheads="1"/>
          </p:cNvSpPr>
          <p:nvPr/>
        </p:nvSpPr>
        <p:spPr bwMode="auto">
          <a:xfrm>
            <a:off x="1295400" y="228600"/>
            <a:ext cx="6091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Modelling Ocular Dominance – Networks</a:t>
            </a:r>
            <a:endParaRPr lang="en-US" altLang="en-US" sz="2400" b="1"/>
          </a:p>
        </p:txBody>
      </p:sp>
      <p:sp>
        <p:nvSpPr>
          <p:cNvPr id="58371" name="Text Box 4"/>
          <p:cNvSpPr txBox="1">
            <a:spLocks noChangeArrowheads="1"/>
          </p:cNvSpPr>
          <p:nvPr/>
        </p:nvSpPr>
        <p:spPr bwMode="auto">
          <a:xfrm>
            <a:off x="441325" y="685800"/>
            <a:ext cx="27765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We get for the weights:</a:t>
            </a:r>
            <a:endParaRPr lang="en-US" altLang="en-US"/>
          </a:p>
        </p:txBody>
      </p:sp>
      <p:pic>
        <p:nvPicPr>
          <p:cNvPr id="5837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08088"/>
            <a:ext cx="44767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441325" y="1905000"/>
            <a:ext cx="5153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where </a:t>
            </a:r>
            <a:r>
              <a:rPr lang="en-GB" altLang="en-US" b="1"/>
              <a:t>Q</a:t>
            </a:r>
            <a:r>
              <a:rPr lang="en-GB" altLang="en-US"/>
              <a:t>=&lt;</a:t>
            </a:r>
            <a:r>
              <a:rPr lang="en-GB" altLang="en-US" b="1"/>
              <a:t>uu</a:t>
            </a:r>
            <a:r>
              <a:rPr lang="en-GB" altLang="en-US"/>
              <a:t>&gt; is the autocorrelation matrix.</a:t>
            </a:r>
            <a:endParaRPr lang="en-US" altLang="en-US"/>
          </a:p>
        </p:txBody>
      </p:sp>
      <p:sp>
        <p:nvSpPr>
          <p:cNvPr id="58374" name="Text Box 7"/>
          <p:cNvSpPr txBox="1">
            <a:spLocks noChangeArrowheads="1"/>
          </p:cNvSpPr>
          <p:nvPr/>
        </p:nvSpPr>
        <p:spPr bwMode="auto">
          <a:xfrm>
            <a:off x="6934200" y="1055688"/>
            <a:ext cx="17684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1400"/>
              <a:t>Similar to the correlation based rule!</a:t>
            </a:r>
            <a:endParaRPr lang="en-US" altLang="en-US" sz="1400"/>
          </a:p>
        </p:txBody>
      </p:sp>
      <p:sp>
        <p:nvSpPr>
          <p:cNvPr id="58375" name="Text Box 8"/>
          <p:cNvSpPr txBox="1">
            <a:spLocks noChangeArrowheads="1"/>
          </p:cNvSpPr>
          <p:nvPr/>
        </p:nvSpPr>
        <p:spPr bwMode="auto">
          <a:xfrm>
            <a:off x="441325" y="2514600"/>
            <a:ext cx="5529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For the simple network (last slide) we can write:</a:t>
            </a:r>
            <a:endParaRPr lang="en-US" altLang="en-US"/>
          </a:p>
        </p:txBody>
      </p:sp>
      <p:pic>
        <p:nvPicPr>
          <p:cNvPr id="5837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113088"/>
            <a:ext cx="42195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7" name="Text Box 10"/>
          <p:cNvSpPr txBox="1">
            <a:spLocks noChangeArrowheads="1"/>
          </p:cNvSpPr>
          <p:nvPr/>
        </p:nvSpPr>
        <p:spPr bwMode="auto">
          <a:xfrm>
            <a:off x="3276600" y="3646488"/>
            <a:ext cx="1042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afferent</a:t>
            </a:r>
            <a:endParaRPr lang="en-US" altLang="en-US"/>
          </a:p>
        </p:txBody>
      </p:sp>
      <p:sp>
        <p:nvSpPr>
          <p:cNvPr id="58378" name="Text Box 11"/>
          <p:cNvSpPr txBox="1">
            <a:spLocks noChangeArrowheads="1"/>
          </p:cNvSpPr>
          <p:nvPr/>
        </p:nvSpPr>
        <p:spPr bwMode="auto">
          <a:xfrm>
            <a:off x="4876800" y="3646488"/>
            <a:ext cx="15668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intra-cortical</a:t>
            </a:r>
            <a:endParaRPr lang="en-US" altLang="en-US"/>
          </a:p>
        </p:txBody>
      </p:sp>
      <p:sp>
        <p:nvSpPr>
          <p:cNvPr id="58379" name="Text Box 12"/>
          <p:cNvSpPr txBox="1">
            <a:spLocks noChangeArrowheads="1"/>
          </p:cNvSpPr>
          <p:nvPr/>
        </p:nvSpPr>
        <p:spPr bwMode="auto">
          <a:xfrm>
            <a:off x="533400" y="4256088"/>
            <a:ext cx="7940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Again we define </a:t>
            </a:r>
            <a:r>
              <a:rPr lang="en-GB" altLang="en-US" b="1"/>
              <a:t>w</a:t>
            </a:r>
            <a:r>
              <a:rPr lang="en-GB" altLang="en-US" sz="2800" baseline="-25000"/>
              <a:t>+</a:t>
            </a:r>
            <a:r>
              <a:rPr lang="en-GB" altLang="en-US"/>
              <a:t> and </a:t>
            </a:r>
            <a:r>
              <a:rPr lang="en-GB" altLang="en-US" b="1"/>
              <a:t>w</a:t>
            </a:r>
            <a:r>
              <a:rPr lang="en-GB" altLang="en-US" sz="2800" baseline="-25000"/>
              <a:t>-</a:t>
            </a:r>
            <a:r>
              <a:rPr lang="en-GB" altLang="en-US"/>
              <a:t> (this time as vectors!) and get:</a:t>
            </a:r>
            <a:endParaRPr lang="en-US" altLang="en-US"/>
          </a:p>
        </p:txBody>
      </p:sp>
      <p:pic>
        <p:nvPicPr>
          <p:cNvPr id="58380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41888"/>
            <a:ext cx="39528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81" name="Text Box 14"/>
          <p:cNvSpPr txBox="1">
            <a:spLocks noChangeArrowheads="1"/>
          </p:cNvSpPr>
          <p:nvPr/>
        </p:nvSpPr>
        <p:spPr bwMode="auto">
          <a:xfrm>
            <a:off x="4114800" y="5094288"/>
            <a:ext cx="608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and</a:t>
            </a:r>
            <a:endParaRPr lang="en-US" altLang="en-US"/>
          </a:p>
        </p:txBody>
      </p:sp>
      <p:pic>
        <p:nvPicPr>
          <p:cNvPr id="58382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4979988"/>
            <a:ext cx="39528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83" name="Text Box 16"/>
          <p:cNvSpPr txBox="1">
            <a:spLocks noChangeArrowheads="1"/>
          </p:cNvSpPr>
          <p:nvPr/>
        </p:nvSpPr>
        <p:spPr bwMode="auto">
          <a:xfrm>
            <a:off x="228600" y="5780088"/>
            <a:ext cx="6434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With subtractive normalization we can again neglect </a:t>
            </a:r>
            <a:r>
              <a:rPr lang="en-GB" altLang="en-US" b="1"/>
              <a:t>w</a:t>
            </a:r>
            <a:r>
              <a:rPr lang="en-GB" altLang="en-US" sz="2800" baseline="-25000"/>
              <a:t>+</a:t>
            </a:r>
            <a:endParaRPr lang="en-US" altLang="en-US" sz="2800" baseline="-25000"/>
          </a:p>
        </p:txBody>
      </p:sp>
      <p:sp>
        <p:nvSpPr>
          <p:cNvPr id="58384" name="Text Box 17"/>
          <p:cNvSpPr txBox="1">
            <a:spLocks noChangeArrowheads="1"/>
          </p:cNvSpPr>
          <p:nvPr/>
        </p:nvSpPr>
        <p:spPr bwMode="auto">
          <a:xfrm>
            <a:off x="228600" y="6248400"/>
            <a:ext cx="79835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Hence the growth of w- is dominated by the principal eigenvector of K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5" grpId="0"/>
      <p:bldP spid="58377" grpId="0"/>
      <p:bldP spid="58378" grpId="0"/>
      <p:bldP spid="58379" grpId="0"/>
      <p:bldP spid="58381" grpId="0"/>
      <p:bldP spid="58383" grpId="0"/>
      <p:bldP spid="5838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3"/>
          <p:cNvSpPr txBox="1">
            <a:spLocks noChangeArrowheads="1"/>
          </p:cNvSpPr>
          <p:nvPr/>
        </p:nvSpPr>
        <p:spPr bwMode="auto">
          <a:xfrm>
            <a:off x="1295400" y="228600"/>
            <a:ext cx="6091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Modelling Ocular Dominance – Networks</a:t>
            </a:r>
            <a:endParaRPr lang="en-US" altLang="en-US" sz="2400" b="1"/>
          </a:p>
        </p:txBody>
      </p:sp>
      <p:sp>
        <p:nvSpPr>
          <p:cNvPr id="59395" name="Text Box 5"/>
          <p:cNvSpPr txBox="1">
            <a:spLocks noChangeArrowheads="1"/>
          </p:cNvSpPr>
          <p:nvPr/>
        </p:nvSpPr>
        <p:spPr bwMode="auto">
          <a:xfrm>
            <a:off x="152400" y="838200"/>
            <a:ext cx="8991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We assume that the intra-cortical connection structure is similar everywhere and, thus, given by K(|x-x’|). Note: K is NOT the connectivity matrix. Let us assume that K takes the shape of a difference of Gaussians.</a:t>
            </a:r>
            <a:endParaRPr lang="en-US" altLang="en-US"/>
          </a:p>
        </p:txBody>
      </p:sp>
      <p:graphicFrame>
        <p:nvGraphicFramePr>
          <p:cNvPr id="59396" name="Object 6"/>
          <p:cNvGraphicFramePr>
            <a:graphicFrameLocks noChangeAspect="1"/>
          </p:cNvGraphicFramePr>
          <p:nvPr/>
        </p:nvGraphicFramePr>
        <p:xfrm>
          <a:off x="1295400" y="2006600"/>
          <a:ext cx="2514600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5" name="CorelDRAW" r:id="rId4" imgW="5794786" imgH="3868469" progId="CorelDRAW.Graphic.12">
                  <p:embed/>
                </p:oleObj>
              </mc:Choice>
              <mc:Fallback>
                <p:oleObj name="CorelDRAW" r:id="rId4" imgW="5794786" imgH="3868469" progId="CorelDRAW.Graphic.1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006600"/>
                        <a:ext cx="2514600" cy="167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Text Box 7"/>
          <p:cNvSpPr txBox="1">
            <a:spLocks noChangeArrowheads="1"/>
          </p:cNvSpPr>
          <p:nvPr/>
        </p:nvSpPr>
        <p:spPr bwMode="auto">
          <a:xfrm>
            <a:off x="2743200" y="22098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K</a:t>
            </a:r>
            <a:endParaRPr lang="en-US" altLang="en-US"/>
          </a:p>
        </p:txBody>
      </p:sp>
      <p:sp>
        <p:nvSpPr>
          <p:cNvPr id="59398" name="Line 10"/>
          <p:cNvSpPr>
            <a:spLocks noChangeShapeType="1"/>
          </p:cNvSpPr>
          <p:nvPr/>
        </p:nvSpPr>
        <p:spPr bwMode="auto">
          <a:xfrm>
            <a:off x="914400" y="3657600"/>
            <a:ext cx="3352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9" name="Text Box 11"/>
          <p:cNvSpPr txBox="1">
            <a:spLocks noChangeArrowheads="1"/>
          </p:cNvSpPr>
          <p:nvPr/>
        </p:nvSpPr>
        <p:spPr bwMode="auto">
          <a:xfrm>
            <a:off x="1219200" y="4038600"/>
            <a:ext cx="263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Intra-cortical Distance</a:t>
            </a:r>
            <a:endParaRPr lang="en-US" altLang="en-US"/>
          </a:p>
        </p:txBody>
      </p:sp>
      <p:sp>
        <p:nvSpPr>
          <p:cNvPr id="59400" name="Text Box 12"/>
          <p:cNvSpPr txBox="1">
            <a:spLocks noChangeArrowheads="1"/>
          </p:cNvSpPr>
          <p:nvPr/>
        </p:nvSpPr>
        <p:spPr bwMode="auto">
          <a:xfrm>
            <a:off x="2362200" y="3657600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0</a:t>
            </a:r>
            <a:endParaRPr lang="en-US" altLang="en-US"/>
          </a:p>
        </p:txBody>
      </p:sp>
      <p:sp>
        <p:nvSpPr>
          <p:cNvPr id="59401" name="Text Box 13"/>
          <p:cNvSpPr txBox="1">
            <a:spLocks noChangeArrowheads="1"/>
          </p:cNvSpPr>
          <p:nvPr/>
        </p:nvSpPr>
        <p:spPr bwMode="auto">
          <a:xfrm>
            <a:off x="381000" y="4583113"/>
            <a:ext cx="84883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If we assume </a:t>
            </a:r>
            <a:r>
              <a:rPr lang="en-GB" altLang="en-US" dirty="0" smtClean="0"/>
              <a:t>periodic </a:t>
            </a:r>
            <a:r>
              <a:rPr lang="en-GB" altLang="en-US" dirty="0"/>
              <a:t>boundary </a:t>
            </a:r>
            <a:r>
              <a:rPr lang="en-GB" altLang="en-US" dirty="0" smtClean="0"/>
              <a:t>conditions </a:t>
            </a:r>
            <a:r>
              <a:rPr lang="en-GB" altLang="en-US" dirty="0"/>
              <a:t>in our network we can calculate the eigenvectors </a:t>
            </a:r>
            <a:r>
              <a:rPr lang="en-GB" altLang="en-US" b="1" dirty="0" err="1"/>
              <a:t>e</a:t>
            </a:r>
            <a:r>
              <a:rPr lang="en-GB" altLang="en-US" baseline="30000" dirty="0" err="1">
                <a:latin typeface="Symbol" pitchFamily="18" charset="2"/>
              </a:rPr>
              <a:t>n</a:t>
            </a:r>
            <a:r>
              <a:rPr lang="en-GB" altLang="en-US" dirty="0"/>
              <a:t> as:  </a:t>
            </a:r>
            <a:endParaRPr lang="en-US" altLang="en-US" dirty="0"/>
          </a:p>
        </p:txBody>
      </p:sp>
      <p:pic>
        <p:nvPicPr>
          <p:cNvPr id="59402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538788"/>
            <a:ext cx="1600200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3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562600"/>
            <a:ext cx="29908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4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5562600"/>
            <a:ext cx="24003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405" name="Text Box 20"/>
          <p:cNvSpPr txBox="1">
            <a:spLocks noChangeArrowheads="1"/>
          </p:cNvSpPr>
          <p:nvPr/>
        </p:nvSpPr>
        <p:spPr bwMode="auto">
          <a:xfrm>
            <a:off x="0" y="5562600"/>
            <a:ext cx="3825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4000" b="1"/>
              <a:t>*</a:t>
            </a:r>
            <a:endParaRPr lang="en-US" altLang="en-US" sz="4000" b="1"/>
          </a:p>
        </p:txBody>
      </p:sp>
      <p:sp>
        <p:nvSpPr>
          <p:cNvPr id="2" name="TextBox 1"/>
          <p:cNvSpPr txBox="1"/>
          <p:nvPr/>
        </p:nvSpPr>
        <p:spPr>
          <a:xfrm>
            <a:off x="4724400" y="2133600"/>
            <a:ext cx="3429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Note: In </a:t>
            </a:r>
            <a:r>
              <a:rPr lang="de-DE" sz="1400" dirty="0" err="1" smtClean="0"/>
              <a:t>some</a:t>
            </a:r>
            <a:r>
              <a:rPr lang="de-DE" sz="1400" dirty="0" smtClean="0"/>
              <a:t> </a:t>
            </a:r>
            <a:r>
              <a:rPr lang="de-DE" sz="1400" dirty="0" err="1" smtClean="0"/>
              <a:t>way</a:t>
            </a:r>
            <a:r>
              <a:rPr lang="de-DE" sz="1400" dirty="0" smtClean="0"/>
              <a:t> </a:t>
            </a:r>
            <a:r>
              <a:rPr lang="de-DE" sz="1400" dirty="0" err="1" smtClean="0"/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is</a:t>
            </a:r>
            <a:r>
              <a:rPr lang="de-DE" sz="1400" dirty="0" smtClean="0"/>
              <a:t> a „</a:t>
            </a:r>
            <a:r>
              <a:rPr lang="de-DE" sz="1400" dirty="0" err="1" smtClean="0"/>
              <a:t>trick</a:t>
            </a:r>
            <a:r>
              <a:rPr lang="de-DE" sz="1400" dirty="0" smtClean="0"/>
              <a:t>“: </a:t>
            </a:r>
            <a:r>
              <a:rPr lang="de-DE" sz="1400" dirty="0" err="1" smtClean="0"/>
              <a:t>we</a:t>
            </a:r>
            <a:r>
              <a:rPr lang="de-DE" sz="1400" dirty="0" smtClean="0"/>
              <a:t> </a:t>
            </a:r>
            <a:r>
              <a:rPr lang="de-DE" sz="1400" dirty="0" err="1" smtClean="0"/>
              <a:t>assume</a:t>
            </a:r>
            <a:r>
              <a:rPr lang="de-DE" sz="1400" dirty="0" smtClean="0"/>
              <a:t> </a:t>
            </a:r>
            <a:r>
              <a:rPr lang="de-DE" sz="1400" dirty="0" err="1" smtClean="0"/>
              <a:t>that</a:t>
            </a:r>
            <a:r>
              <a:rPr lang="de-DE" sz="1400" dirty="0" smtClean="0"/>
              <a:t> K </a:t>
            </a:r>
            <a:r>
              <a:rPr lang="de-DE" sz="1400" dirty="0" err="1" smtClean="0"/>
              <a:t>takes</a:t>
            </a:r>
            <a:r>
              <a:rPr lang="de-DE" sz="1400" dirty="0" smtClean="0"/>
              <a:t> </a:t>
            </a:r>
            <a:r>
              <a:rPr lang="de-DE" sz="1400" dirty="0" err="1" smtClean="0">
                <a:solidFill>
                  <a:srgbClr val="FF0000"/>
                </a:solidFill>
              </a:rPr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shape</a:t>
            </a:r>
            <a:r>
              <a:rPr lang="de-DE" sz="1400" dirty="0" smtClean="0"/>
              <a:t> in oder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get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right</a:t>
            </a:r>
            <a:r>
              <a:rPr lang="de-DE" sz="1400" dirty="0" smtClean="0"/>
              <a:t> </a:t>
            </a:r>
            <a:r>
              <a:rPr lang="de-DE" sz="1400" dirty="0" err="1" smtClean="0"/>
              <a:t>result</a:t>
            </a:r>
            <a:r>
              <a:rPr lang="de-DE" sz="1400" dirty="0" smtClean="0"/>
              <a:t> in </a:t>
            </a:r>
            <a:r>
              <a:rPr lang="de-DE" sz="1400" dirty="0" err="1" smtClean="0"/>
              <a:t>the</a:t>
            </a:r>
            <a:r>
              <a:rPr lang="de-DE" sz="1400" dirty="0" smtClean="0"/>
              <a:t> end….</a:t>
            </a:r>
          </a:p>
          <a:p>
            <a:endParaRPr lang="de-DE" sz="1400" dirty="0"/>
          </a:p>
          <a:p>
            <a:r>
              <a:rPr lang="de-DE" sz="1400" dirty="0" smtClean="0"/>
              <a:t>K </a:t>
            </a:r>
            <a:r>
              <a:rPr lang="de-DE" sz="1400" dirty="0" err="1" smtClean="0"/>
              <a:t>can</a:t>
            </a:r>
            <a:r>
              <a:rPr lang="de-DE" sz="1400" dirty="0" smtClean="0"/>
              <a:t> </a:t>
            </a:r>
            <a:r>
              <a:rPr lang="de-DE" sz="1400" dirty="0" err="1" smtClean="0"/>
              <a:t>be</a:t>
            </a:r>
            <a:r>
              <a:rPr lang="de-DE" sz="1400" dirty="0" smtClean="0"/>
              <a:t> </a:t>
            </a:r>
            <a:r>
              <a:rPr lang="de-DE" sz="1400" dirty="0" err="1" smtClean="0"/>
              <a:t>thought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as</a:t>
            </a:r>
            <a:r>
              <a:rPr lang="de-DE" sz="1400" dirty="0" smtClean="0"/>
              <a:t> </a:t>
            </a:r>
            <a:r>
              <a:rPr lang="de-DE" sz="1400" dirty="0" err="1" smtClean="0"/>
              <a:t>factor</a:t>
            </a:r>
            <a:r>
              <a:rPr lang="de-DE" sz="1400" dirty="0" smtClean="0"/>
              <a:t>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spatially</a:t>
            </a:r>
            <a:r>
              <a:rPr lang="de-DE" sz="1400" dirty="0"/>
              <a:t> </a:t>
            </a:r>
            <a:r>
              <a:rPr lang="de-DE" sz="1400" dirty="0" err="1" smtClean="0"/>
              <a:t>modulates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input</a:t>
            </a:r>
            <a:r>
              <a:rPr lang="de-DE" sz="1400" dirty="0" smtClean="0"/>
              <a:t> </a:t>
            </a:r>
            <a:r>
              <a:rPr lang="de-DE" sz="1400" dirty="0" err="1" smtClean="0"/>
              <a:t>correlations</a:t>
            </a:r>
            <a:r>
              <a:rPr lang="de-DE" sz="1400" dirty="0" smtClean="0"/>
              <a:t> </a:t>
            </a:r>
            <a:r>
              <a:rPr lang="de-DE" sz="1400" dirty="0" err="1" smtClean="0"/>
              <a:t>given</a:t>
            </a:r>
            <a:r>
              <a:rPr lang="de-DE" sz="1400" dirty="0" smtClean="0"/>
              <a:t> </a:t>
            </a:r>
            <a:r>
              <a:rPr lang="de-DE" sz="1400" dirty="0" err="1" smtClean="0"/>
              <a:t>by</a:t>
            </a:r>
            <a:r>
              <a:rPr lang="de-DE" sz="1400" dirty="0" smtClean="0"/>
              <a:t> </a:t>
            </a:r>
            <a:r>
              <a:rPr lang="de-DE" sz="1400" dirty="0" err="1" smtClean="0"/>
              <a:t>q</a:t>
            </a:r>
            <a:r>
              <a:rPr lang="de-DE" sz="1400" baseline="-25000" dirty="0" err="1" smtClean="0"/>
              <a:t>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q</a:t>
            </a:r>
            <a:r>
              <a:rPr lang="de-DE" sz="1400" baseline="-25000" dirty="0" err="1" smtClean="0"/>
              <a:t>d</a:t>
            </a:r>
            <a:r>
              <a:rPr lang="de-DE" sz="1400" dirty="0" smtClean="0"/>
              <a:t>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1" grpId="0"/>
      <p:bldP spid="5940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3"/>
          <p:cNvSpPr txBox="1">
            <a:spLocks noChangeArrowheads="1"/>
          </p:cNvSpPr>
          <p:nvPr/>
        </p:nvSpPr>
        <p:spPr bwMode="auto">
          <a:xfrm>
            <a:off x="1295400" y="228600"/>
            <a:ext cx="6091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1"/>
              <a:t>Modelling Ocular Dominance – Networks</a:t>
            </a:r>
            <a:endParaRPr lang="en-US" altLang="en-US" sz="2400" b="1"/>
          </a:p>
        </p:txBody>
      </p:sp>
      <p:grpSp>
        <p:nvGrpSpPr>
          <p:cNvPr id="60419" name="Group 7"/>
          <p:cNvGrpSpPr>
            <a:grpSpLocks/>
          </p:cNvGrpSpPr>
          <p:nvPr/>
        </p:nvGrpSpPr>
        <p:grpSpPr bwMode="auto">
          <a:xfrm>
            <a:off x="835025" y="3984625"/>
            <a:ext cx="6784975" cy="560388"/>
            <a:chOff x="374" y="1327"/>
            <a:chExt cx="4274" cy="353"/>
          </a:xfrm>
        </p:grpSpPr>
        <p:sp>
          <p:nvSpPr>
            <p:cNvPr id="60430" name="Text Box 5"/>
            <p:cNvSpPr txBox="1">
              <a:spLocks noChangeArrowheads="1"/>
            </p:cNvSpPr>
            <p:nvPr/>
          </p:nvSpPr>
          <p:spPr bwMode="auto">
            <a:xfrm>
              <a:off x="374" y="1430"/>
              <a:ext cx="42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/>
                <a:t>The eigenvalues are given by the Fourier Transform K of K</a:t>
              </a:r>
              <a:endParaRPr lang="en-US" altLang="en-US"/>
            </a:p>
          </p:txBody>
        </p:sp>
        <p:sp>
          <p:nvSpPr>
            <p:cNvPr id="60431" name="Text Box 6"/>
            <p:cNvSpPr txBox="1">
              <a:spLocks noChangeArrowheads="1"/>
            </p:cNvSpPr>
            <p:nvPr/>
          </p:nvSpPr>
          <p:spPr bwMode="auto">
            <a:xfrm>
              <a:off x="4080" y="1327"/>
              <a:ext cx="20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GB" altLang="en-US"/>
                <a:t>~</a:t>
              </a:r>
              <a:endParaRPr lang="en-US" altLang="en-US"/>
            </a:p>
          </p:txBody>
        </p:sp>
      </p:grpSp>
      <p:sp>
        <p:nvSpPr>
          <p:cNvPr id="60420" name="Text Box 8"/>
          <p:cNvSpPr txBox="1">
            <a:spLocks noChangeArrowheads="1"/>
          </p:cNvSpPr>
          <p:nvPr/>
        </p:nvSpPr>
        <p:spPr bwMode="auto">
          <a:xfrm>
            <a:off x="0" y="4497388"/>
            <a:ext cx="6315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The principal eigenvector is given by </a:t>
            </a:r>
            <a:r>
              <a:rPr lang="en-GB" altLang="en-US" sz="2400" b="1"/>
              <a:t>* </a:t>
            </a:r>
            <a:r>
              <a:rPr lang="en-GB" altLang="en-US"/>
              <a:t>(last slide) with:</a:t>
            </a:r>
            <a:endParaRPr lang="en-US" altLang="en-US"/>
          </a:p>
        </p:txBody>
      </p:sp>
      <p:pic>
        <p:nvPicPr>
          <p:cNvPr id="6042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468813"/>
            <a:ext cx="24479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22" name="Text Box 12"/>
          <p:cNvSpPr txBox="1">
            <a:spLocks noChangeArrowheads="1"/>
          </p:cNvSpPr>
          <p:nvPr/>
        </p:nvSpPr>
        <p:spPr bwMode="auto">
          <a:xfrm>
            <a:off x="136525" y="5089525"/>
            <a:ext cx="90074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dirty="0"/>
              <a:t>The diagram above plots another difference of Gaussian K function (A, solid), its Fourier transform  K   (B),   and the principal eigenvector (A, dotted). The fact that the eigenvector’s sign alternates leads to alternating left/right eye dominance just like for the single cell example discussed earlier.</a:t>
            </a:r>
            <a:endParaRPr lang="en-US" altLang="en-US" dirty="0"/>
          </a:p>
        </p:txBody>
      </p:sp>
      <p:sp>
        <p:nvSpPr>
          <p:cNvPr id="60423" name="Text Box 13"/>
          <p:cNvSpPr txBox="1">
            <a:spLocks noChangeArrowheads="1"/>
          </p:cNvSpPr>
          <p:nvPr/>
        </p:nvSpPr>
        <p:spPr bwMode="auto">
          <a:xfrm>
            <a:off x="2590800" y="5230813"/>
            <a:ext cx="331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~</a:t>
            </a:r>
            <a:endParaRPr lang="en-US" altLang="en-US"/>
          </a:p>
        </p:txBody>
      </p:sp>
      <p:pic>
        <p:nvPicPr>
          <p:cNvPr id="60424" name="Picture 14" descr="3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52475"/>
            <a:ext cx="6629400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5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71800"/>
            <a:ext cx="16954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6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81400"/>
            <a:ext cx="990600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27" name="Line 16"/>
          <p:cNvSpPr>
            <a:spLocks noChangeShapeType="1"/>
          </p:cNvSpPr>
          <p:nvPr/>
        </p:nvSpPr>
        <p:spPr bwMode="auto">
          <a:xfrm>
            <a:off x="4724400" y="3048000"/>
            <a:ext cx="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Text Box 17"/>
          <p:cNvSpPr txBox="1">
            <a:spLocks noChangeArrowheads="1"/>
          </p:cNvSpPr>
          <p:nvPr/>
        </p:nvSpPr>
        <p:spPr bwMode="auto">
          <a:xfrm>
            <a:off x="3962400" y="3352800"/>
            <a:ext cx="1270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argmax K</a:t>
            </a:r>
          </a:p>
        </p:txBody>
      </p:sp>
      <p:sp>
        <p:nvSpPr>
          <p:cNvPr id="60429" name="Text Box 18"/>
          <p:cNvSpPr txBox="1">
            <a:spLocks noChangeArrowheads="1"/>
          </p:cNvSpPr>
          <p:nvPr/>
        </p:nvSpPr>
        <p:spPr bwMode="auto">
          <a:xfrm>
            <a:off x="4876800" y="3200400"/>
            <a:ext cx="331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/>
              <a:t>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  <p:bldP spid="60422" grpId="0"/>
      <p:bldP spid="604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822325" y="320675"/>
            <a:ext cx="8169275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u="sng">
                <a:cs typeface="Arial" charset="0"/>
              </a:rPr>
              <a:t>Synaptic plasticity evoked artificially</a:t>
            </a:r>
          </a:p>
          <a:p>
            <a:pPr eaLnBrk="1" hangingPunct="1"/>
            <a:endParaRPr lang="en-US" altLang="en-US" sz="2800">
              <a:cs typeface="Arial" charset="0"/>
            </a:endParaRPr>
          </a:p>
          <a:p>
            <a:pPr eaLnBrk="1" hangingPunct="1"/>
            <a:r>
              <a:rPr lang="en-US" altLang="en-US" sz="2800">
                <a:cs typeface="Arial" charset="0"/>
              </a:rPr>
              <a:t>Examples of Long term potentiation (LTP)</a:t>
            </a:r>
          </a:p>
          <a:p>
            <a:pPr eaLnBrk="1" hangingPunct="1"/>
            <a:r>
              <a:rPr lang="en-US" altLang="en-US" sz="2800">
                <a:cs typeface="Arial" charset="0"/>
              </a:rPr>
              <a:t>and long term depression (LTD).</a:t>
            </a:r>
          </a:p>
          <a:p>
            <a:pPr eaLnBrk="1" hangingPunct="1"/>
            <a:endParaRPr lang="en-US" altLang="en-US" sz="2800">
              <a:cs typeface="Arial" charset="0"/>
            </a:endParaRPr>
          </a:p>
          <a:p>
            <a:pPr eaLnBrk="1" hangingPunct="1"/>
            <a:r>
              <a:rPr lang="en-US" altLang="en-US" sz="2800">
                <a:cs typeface="Arial" charset="0"/>
              </a:rPr>
              <a:t>LTP First demonstrated by Bliss and Lomo in 1973. Since then induced in many different ways, usually in slice.</a:t>
            </a:r>
          </a:p>
          <a:p>
            <a:pPr eaLnBrk="1" hangingPunct="1"/>
            <a:endParaRPr lang="en-US" altLang="en-US" sz="2800">
              <a:cs typeface="Arial" charset="0"/>
            </a:endParaRPr>
          </a:p>
          <a:p>
            <a:pPr eaLnBrk="1" hangingPunct="1"/>
            <a:r>
              <a:rPr lang="en-US" altLang="en-US" sz="2800">
                <a:cs typeface="Arial" charset="0"/>
              </a:rPr>
              <a:t>LTD, robustly shown by Dudek and Bear in 1992, in Hippocampal slice.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3025"/>
            <a:ext cx="7848600" cy="668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32643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3200" b="1">
              <a:solidFill>
                <a:schemeClr val="bg2"/>
              </a:solidFill>
              <a:latin typeface="Times New Roman" pitchFamily="18" charset="0"/>
              <a:cs typeface="Arial" charset="0"/>
            </a:endParaRPr>
          </a:p>
          <a:p>
            <a:pPr>
              <a:buFontTx/>
              <a:buChar char="•"/>
            </a:pPr>
            <a:endParaRPr lang="en-US" altLang="en-US" sz="3200" b="1">
              <a:solidFill>
                <a:schemeClr val="bg2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11267" name="Picture 3" descr="BearR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6629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685800" y="228600"/>
            <a:ext cx="6886575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3200" b="1" u="sng">
                <a:latin typeface="Times New Roman" pitchFamily="18" charset="0"/>
                <a:cs typeface="Arial" charset="0"/>
              </a:rPr>
              <a:t>Artificially induced synaptic plasticity.</a:t>
            </a:r>
          </a:p>
          <a:p>
            <a:endParaRPr lang="en-US" altLang="en-US" sz="2800" b="1">
              <a:latin typeface="Times New Roman" pitchFamily="18" charset="0"/>
              <a:cs typeface="Arial" charset="0"/>
            </a:endParaRPr>
          </a:p>
          <a:p>
            <a:r>
              <a:rPr lang="en-US" altLang="en-US" sz="2800" b="1">
                <a:latin typeface="Times New Roman" pitchFamily="18" charset="0"/>
                <a:cs typeface="Arial" charset="0"/>
              </a:rPr>
              <a:t>Presynaptic rate-based induction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7077075" y="6335713"/>
            <a:ext cx="1762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cs typeface="Arial" charset="0"/>
              </a:rPr>
              <a:t>Bear et. al. 94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 Presentation">
  <a:themeElements>
    <a:clrScheme name="">
      <a:dk1>
        <a:srgbClr val="FFFF66"/>
      </a:dk1>
      <a:lt1>
        <a:srgbClr val="00CC66"/>
      </a:lt1>
      <a:dk2>
        <a:srgbClr val="0000CC"/>
      </a:dk2>
      <a:lt2>
        <a:srgbClr val="9999FF"/>
      </a:lt2>
      <a:accent1>
        <a:srgbClr val="000000"/>
      </a:accent1>
      <a:accent2>
        <a:srgbClr val="FF5050"/>
      </a:accent2>
      <a:accent3>
        <a:srgbClr val="AAAAE2"/>
      </a:accent3>
      <a:accent4>
        <a:srgbClr val="00AE56"/>
      </a:accent4>
      <a:accent5>
        <a:srgbClr val="AAAAAA"/>
      </a:accent5>
      <a:accent6>
        <a:srgbClr val="E74848"/>
      </a:accent6>
      <a:hlink>
        <a:srgbClr val="CCCCFF"/>
      </a:hlink>
      <a:folHlink>
        <a:srgbClr val="00FFFF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FFFF66"/>
        </a:dk1>
        <a:lt1>
          <a:srgbClr val="00CC66"/>
        </a:lt1>
        <a:dk2>
          <a:srgbClr val="0000CC"/>
        </a:dk2>
        <a:lt2>
          <a:srgbClr val="9999FF"/>
        </a:lt2>
        <a:accent1>
          <a:srgbClr val="000000"/>
        </a:accent1>
        <a:accent2>
          <a:srgbClr val="FF5050"/>
        </a:accent2>
        <a:accent3>
          <a:srgbClr val="AAAAE2"/>
        </a:accent3>
        <a:accent4>
          <a:srgbClr val="00AE56"/>
        </a:accent4>
        <a:accent5>
          <a:srgbClr val="AAAAAA"/>
        </a:accent5>
        <a:accent6>
          <a:srgbClr val="E74848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4305</Words>
  <Application>Microsoft Office PowerPoint</Application>
  <PresentationFormat>On-screen Show (4:3)</PresentationFormat>
  <Paragraphs>679</Paragraphs>
  <Slides>59</Slides>
  <Notes>46</Notes>
  <HiddenSlides>8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Helvetica</vt:lpstr>
      <vt:lpstr>Symbol</vt:lpstr>
      <vt:lpstr>Times New Roman</vt:lpstr>
      <vt:lpstr>Standarddesign</vt:lpstr>
      <vt:lpstr>Blank Presentation</vt:lpstr>
      <vt:lpstr>CorelDRAW</vt:lpstr>
      <vt:lpstr>PHOTO-PAINT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Synaptic Plasticity and Memory Hypothesis</vt:lpstr>
      <vt:lpstr>PowerPoint Presentation</vt:lpstr>
      <vt:lpstr>PowerPoint Presentation</vt:lpstr>
      <vt:lpstr>Proof the SPM Hypothesis</vt:lpstr>
      <vt:lpstr>PowerPoint Presentation</vt:lpstr>
      <vt:lpstr>PowerPoint Presentation</vt:lpstr>
      <vt:lpstr>Detectability e.g. Reaching Task</vt:lpstr>
      <vt:lpstr>Proof the SPM Hypothesis</vt:lpstr>
      <vt:lpstr>Mimicry of memory</vt:lpstr>
      <vt:lpstr>Proof the SPM Hypothesis</vt:lpstr>
      <vt:lpstr>Anterograde Alteration e.g. Morris Water Maze</vt:lpstr>
      <vt:lpstr>Anterograde Alteration e.g. Morris Water Maze</vt:lpstr>
      <vt:lpstr>Proof the SPM Hypothesis</vt:lpstr>
      <vt:lpstr>Retrograde Alteration e.g. Place Avoidance</vt:lpstr>
      <vt:lpstr>Proof the SPM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Pathway – Towards Cortical Selectivities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MPI/BCCN/Uni Goe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FW</dc:creator>
  <cp:lastModifiedBy>Florentin Wörgötter</cp:lastModifiedBy>
  <cp:revision>93</cp:revision>
  <dcterms:created xsi:type="dcterms:W3CDTF">2007-08-31T14:20:16Z</dcterms:created>
  <dcterms:modified xsi:type="dcterms:W3CDTF">2017-10-23T04:43:37Z</dcterms:modified>
</cp:coreProperties>
</file>